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4591" r:id="rId1"/>
    <p:sldMasterId id="2147484774" r:id="rId2"/>
  </p:sldMasterIdLst>
  <p:notesMasterIdLst>
    <p:notesMasterId r:id="rId14"/>
  </p:notesMasterIdLst>
  <p:handoutMasterIdLst>
    <p:handoutMasterId r:id="rId15"/>
  </p:handoutMasterIdLst>
  <p:sldIdLst>
    <p:sldId id="738" r:id="rId3"/>
    <p:sldId id="982" r:id="rId4"/>
    <p:sldId id="983" r:id="rId5"/>
    <p:sldId id="984" r:id="rId6"/>
    <p:sldId id="986" r:id="rId7"/>
    <p:sldId id="985" r:id="rId8"/>
    <p:sldId id="979" r:id="rId9"/>
    <p:sldId id="981" r:id="rId10"/>
    <p:sldId id="980" r:id="rId11"/>
    <p:sldId id="975" r:id="rId12"/>
    <p:sldId id="961" r:id="rId13"/>
  </p:sldIdLst>
  <p:sldSz cx="9906000" cy="6858000" type="A4"/>
  <p:notesSz cx="6805613" cy="9939338"/>
  <p:defaultTextStyle>
    <a:defPPr>
      <a:defRPr lang="ja-JP"/>
    </a:defPPr>
    <a:lvl1pPr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7CF6"/>
    <a:srgbClr val="1B85AD"/>
    <a:srgbClr val="60C6CD"/>
    <a:srgbClr val="5FC5CD"/>
    <a:srgbClr val="5FC6CD"/>
    <a:srgbClr val="9BC1FF"/>
    <a:srgbClr val="4F81BD"/>
    <a:srgbClr val="0070C0"/>
    <a:srgbClr val="F876EF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98" autoAdjust="0"/>
    <p:restoredTop sz="92354" autoAdjust="0"/>
  </p:normalViewPr>
  <p:slideViewPr>
    <p:cSldViewPr snapToGrid="0">
      <p:cViewPr varScale="1">
        <p:scale>
          <a:sx n="67" d="100"/>
          <a:sy n="67" d="100"/>
        </p:scale>
        <p:origin x="333" y="42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-3918" y="-114"/>
      </p:cViewPr>
      <p:guideLst>
        <p:guide orient="horz" pos="3130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9575" cy="496888"/>
          </a:xfrm>
          <a:prstGeom prst="rect">
            <a:avLst/>
          </a:prstGeom>
        </p:spPr>
        <p:txBody>
          <a:bodyPr vert="horz" lIns="91347" tIns="45673" rIns="91347" bIns="45673" rtlCol="0"/>
          <a:lstStyle>
            <a:lvl1pPr algn="l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quarter" idx="1"/>
          </p:nvPr>
        </p:nvSpPr>
        <p:spPr>
          <a:xfrm>
            <a:off x="3854452" y="0"/>
            <a:ext cx="2949575" cy="496888"/>
          </a:xfrm>
          <a:prstGeom prst="rect">
            <a:avLst/>
          </a:prstGeom>
        </p:spPr>
        <p:txBody>
          <a:bodyPr vert="horz" wrap="square" lIns="91347" tIns="45673" rIns="91347" bIns="45673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6021DD27-859A-4E77-A4CA-6EB49DEB4B3E}" type="datetime1">
              <a:rPr lang="ja-JP" altLang="en-US"/>
              <a:pPr>
                <a:defRPr/>
              </a:pPr>
              <a:t>2019/5/21</a:t>
            </a:fld>
            <a:endParaRPr lang="ja-JP" altLang="en-US" dirty="0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2"/>
          </p:nvPr>
        </p:nvSpPr>
        <p:spPr>
          <a:xfrm>
            <a:off x="2" y="9440867"/>
            <a:ext cx="2949575" cy="496887"/>
          </a:xfrm>
          <a:prstGeom prst="rect">
            <a:avLst/>
          </a:prstGeom>
        </p:spPr>
        <p:txBody>
          <a:bodyPr vert="horz" lIns="91347" tIns="45673" rIns="91347" bIns="45673" rtlCol="0" anchor="b"/>
          <a:lstStyle>
            <a:lvl1pPr algn="l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3"/>
          </p:nvPr>
        </p:nvSpPr>
        <p:spPr>
          <a:xfrm>
            <a:off x="3854452" y="9440867"/>
            <a:ext cx="2949575" cy="496887"/>
          </a:xfrm>
          <a:prstGeom prst="rect">
            <a:avLst/>
          </a:prstGeom>
        </p:spPr>
        <p:txBody>
          <a:bodyPr vert="horz" wrap="square" lIns="91347" tIns="45673" rIns="91347" bIns="45673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7EA4260-38EC-444F-9609-C8390D710BD6}" type="slidenum">
              <a:rPr lang="ja-JP" altLang="en-US"/>
              <a:pPr>
                <a:defRPr/>
              </a:pPr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934916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9575" cy="496888"/>
          </a:xfrm>
          <a:prstGeom prst="rect">
            <a:avLst/>
          </a:prstGeom>
        </p:spPr>
        <p:txBody>
          <a:bodyPr vert="horz" lIns="91347" tIns="45673" rIns="91347" bIns="45673" rtlCol="0"/>
          <a:lstStyle>
            <a:lvl1pPr algn="l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3854452" y="0"/>
            <a:ext cx="2949575" cy="496888"/>
          </a:xfrm>
          <a:prstGeom prst="rect">
            <a:avLst/>
          </a:prstGeom>
        </p:spPr>
        <p:txBody>
          <a:bodyPr vert="horz" wrap="square" lIns="91347" tIns="45673" rIns="91347" bIns="45673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6882ECE9-DCB0-4E25-85D4-9D638195353A}" type="datetime1">
              <a:rPr lang="ja-JP" altLang="en-US"/>
              <a:pPr>
                <a:defRPr/>
              </a:pPr>
              <a:t>2019/5/21</a:t>
            </a:fld>
            <a:endParaRPr lang="ja-JP" altLang="en-US" dirty="0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83213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47" tIns="45673" rIns="91347" bIns="45673" rtlCol="0" anchor="ctr"/>
          <a:lstStyle/>
          <a:p>
            <a:pPr lvl="0"/>
            <a:endParaRPr lang="ja-JP" altLang="en-US" noProof="0" dirty="0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81040" y="4721225"/>
            <a:ext cx="5443537" cy="4471988"/>
          </a:xfrm>
          <a:prstGeom prst="rect">
            <a:avLst/>
          </a:prstGeom>
        </p:spPr>
        <p:txBody>
          <a:bodyPr vert="horz" wrap="square" lIns="91347" tIns="45673" rIns="91347" bIns="45673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2" y="9440867"/>
            <a:ext cx="2949575" cy="496887"/>
          </a:xfrm>
          <a:prstGeom prst="rect">
            <a:avLst/>
          </a:prstGeom>
        </p:spPr>
        <p:txBody>
          <a:bodyPr vert="horz" lIns="91347" tIns="45673" rIns="91347" bIns="45673" rtlCol="0" anchor="b"/>
          <a:lstStyle>
            <a:lvl1pPr algn="l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3854452" y="9440867"/>
            <a:ext cx="2949575" cy="496887"/>
          </a:xfrm>
          <a:prstGeom prst="rect">
            <a:avLst/>
          </a:prstGeom>
        </p:spPr>
        <p:txBody>
          <a:bodyPr vert="horz" wrap="square" lIns="91347" tIns="45673" rIns="91347" bIns="45673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94170B91-D133-48AE-8ED0-EEB8421F4F06}" type="slidenum">
              <a:rPr lang="ja-JP" altLang="en-US"/>
              <a:pPr>
                <a:defRPr/>
              </a:pPr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561163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711200" y="744538"/>
            <a:ext cx="5383213" cy="3727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ノート プレースホル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ja-JP" altLang="en-US" dirty="0"/>
          </a:p>
        </p:txBody>
      </p:sp>
      <p:sp>
        <p:nvSpPr>
          <p:cNvPr id="13316" name="スライド番号プレースホル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5D461A7-582B-4C4A-9FD3-4C480824DC6C}" type="slidenum">
              <a:rPr lang="ja-JP" altLang="en-US" smtClean="0">
                <a:solidFill>
                  <a:prstClr val="black"/>
                </a:solidFill>
              </a:rPr>
              <a:pPr/>
              <a:t>0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02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4A991952-492F-4BB2-93EC-FAAE9D622808}" type="slidenum">
              <a:rPr lang="en-US" altLang="ja-JP" smtClean="0">
                <a:ea typeface="ＭＳ Ｐゴシック" charset="-128"/>
              </a:rPr>
              <a:pPr eaLnBrk="1" hangingPunct="1">
                <a:spcBef>
                  <a:spcPct val="0"/>
                </a:spcBef>
              </a:pPr>
              <a:t>9</a:t>
            </a:fld>
            <a:endParaRPr lang="en-US" altLang="ja-JP">
              <a:ea typeface="ＭＳ Ｐゴシック" charset="-128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lnSpc>
                <a:spcPts val="2000"/>
              </a:lnSpc>
              <a:buClrTx/>
              <a:buSzTx/>
              <a:buFontTx/>
              <a:buNone/>
            </a:pPr>
            <a:endParaRPr lang="en-US" altLang="ja-JP" b="1" dirty="0">
              <a:latin typeface="ＭＳ Ｐゴシック" charset="-128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9437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4A991952-492F-4BB2-93EC-FAAE9D622808}" type="slidenum">
              <a:rPr lang="en-US" altLang="ja-JP" smtClean="0">
                <a:ea typeface="ＭＳ Ｐゴシック" charset="-128"/>
              </a:rPr>
              <a:pPr eaLnBrk="1" hangingPunct="1">
                <a:spcBef>
                  <a:spcPct val="0"/>
                </a:spcBef>
              </a:pPr>
              <a:t>10</a:t>
            </a:fld>
            <a:endParaRPr lang="en-US" altLang="ja-JP">
              <a:ea typeface="ＭＳ Ｐゴシック" charset="-128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lnSpc>
                <a:spcPts val="2000"/>
              </a:lnSpc>
              <a:buClrTx/>
              <a:buSzTx/>
              <a:buFontTx/>
              <a:buNone/>
            </a:pPr>
            <a:endParaRPr lang="en-US" altLang="ja-JP" b="1" dirty="0">
              <a:latin typeface="ＭＳ Ｐゴシック" charset="-128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42658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4A991952-492F-4BB2-93EC-FAAE9D622808}" type="slidenum">
              <a:rPr lang="en-US" altLang="ja-JP" smtClean="0">
                <a:ea typeface="ＭＳ Ｐゴシック" charset="-128"/>
              </a:rPr>
              <a:pPr eaLnBrk="1" hangingPunct="1">
                <a:spcBef>
                  <a:spcPct val="0"/>
                </a:spcBef>
              </a:pPr>
              <a:t>1</a:t>
            </a:fld>
            <a:endParaRPr lang="en-US" altLang="ja-JP">
              <a:ea typeface="ＭＳ Ｐゴシック" charset="-128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lnSpc>
                <a:spcPts val="2000"/>
              </a:lnSpc>
              <a:buClrTx/>
              <a:buSzTx/>
              <a:buFontTx/>
              <a:buNone/>
            </a:pPr>
            <a:endParaRPr lang="en-US" altLang="ja-JP" b="1" dirty="0">
              <a:latin typeface="ＭＳ Ｐゴシック" charset="-128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1095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4A991952-492F-4BB2-93EC-FAAE9D622808}" type="slidenum">
              <a:rPr lang="en-US" altLang="ja-JP" smtClean="0">
                <a:ea typeface="ＭＳ Ｐゴシック" charset="-128"/>
              </a:rPr>
              <a:pPr eaLnBrk="1" hangingPunct="1">
                <a:spcBef>
                  <a:spcPct val="0"/>
                </a:spcBef>
              </a:pPr>
              <a:t>2</a:t>
            </a:fld>
            <a:endParaRPr lang="en-US" altLang="ja-JP">
              <a:ea typeface="ＭＳ Ｐゴシック" charset="-128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lnSpc>
                <a:spcPts val="2000"/>
              </a:lnSpc>
              <a:buClrTx/>
              <a:buSzTx/>
              <a:buFontTx/>
              <a:buNone/>
            </a:pPr>
            <a:endParaRPr lang="en-US" altLang="ja-JP" b="1" dirty="0">
              <a:latin typeface="ＭＳ Ｐゴシック" charset="-128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48075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4A991952-492F-4BB2-93EC-FAAE9D622808}" type="slidenum">
              <a:rPr lang="en-US" altLang="ja-JP" smtClean="0">
                <a:ea typeface="ＭＳ Ｐゴシック" charset="-128"/>
              </a:rPr>
              <a:pPr eaLnBrk="1" hangingPunct="1">
                <a:spcBef>
                  <a:spcPct val="0"/>
                </a:spcBef>
              </a:pPr>
              <a:t>3</a:t>
            </a:fld>
            <a:endParaRPr lang="en-US" altLang="ja-JP">
              <a:ea typeface="ＭＳ Ｐゴシック" charset="-128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lnSpc>
                <a:spcPts val="2000"/>
              </a:lnSpc>
              <a:buClrTx/>
              <a:buSzTx/>
              <a:buFontTx/>
              <a:buNone/>
            </a:pPr>
            <a:endParaRPr lang="en-US" altLang="ja-JP" b="1" dirty="0">
              <a:latin typeface="ＭＳ Ｐゴシック" charset="-128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2297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4A991952-492F-4BB2-93EC-FAAE9D622808}" type="slidenum">
              <a:rPr lang="en-US" altLang="ja-JP" smtClean="0">
                <a:ea typeface="ＭＳ Ｐゴシック" charset="-128"/>
              </a:rPr>
              <a:pPr eaLnBrk="1" hangingPunct="1">
                <a:spcBef>
                  <a:spcPct val="0"/>
                </a:spcBef>
              </a:pPr>
              <a:t>4</a:t>
            </a:fld>
            <a:endParaRPr lang="en-US" altLang="ja-JP">
              <a:ea typeface="ＭＳ Ｐゴシック" charset="-128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lnSpc>
                <a:spcPts val="2000"/>
              </a:lnSpc>
              <a:buClrTx/>
              <a:buSzTx/>
              <a:buFontTx/>
              <a:buNone/>
            </a:pPr>
            <a:endParaRPr lang="en-US" altLang="ja-JP" b="1" dirty="0">
              <a:latin typeface="ＭＳ Ｐゴシック" charset="-128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2015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4A991952-492F-4BB2-93EC-FAAE9D622808}" type="slidenum">
              <a:rPr lang="en-US" altLang="ja-JP" smtClean="0">
                <a:ea typeface="ＭＳ Ｐゴシック" charset="-128"/>
              </a:rPr>
              <a:pPr eaLnBrk="1" hangingPunct="1">
                <a:spcBef>
                  <a:spcPct val="0"/>
                </a:spcBef>
              </a:pPr>
              <a:t>5</a:t>
            </a:fld>
            <a:endParaRPr lang="en-US" altLang="ja-JP">
              <a:ea typeface="ＭＳ Ｐゴシック" charset="-128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lnSpc>
                <a:spcPts val="2000"/>
              </a:lnSpc>
              <a:buClrTx/>
              <a:buSzTx/>
              <a:buFontTx/>
              <a:buNone/>
            </a:pPr>
            <a:endParaRPr lang="en-US" altLang="ja-JP" b="1" dirty="0">
              <a:latin typeface="ＭＳ Ｐゴシック" charset="-128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6641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4A991952-492F-4BB2-93EC-FAAE9D622808}" type="slidenum">
              <a:rPr lang="en-US" altLang="ja-JP" smtClean="0">
                <a:ea typeface="ＭＳ Ｐゴシック" charset="-128"/>
              </a:rPr>
              <a:pPr eaLnBrk="1" hangingPunct="1">
                <a:spcBef>
                  <a:spcPct val="0"/>
                </a:spcBef>
              </a:pPr>
              <a:t>6</a:t>
            </a:fld>
            <a:endParaRPr lang="en-US" altLang="ja-JP">
              <a:ea typeface="ＭＳ Ｐゴシック" charset="-128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lnSpc>
                <a:spcPts val="2000"/>
              </a:lnSpc>
              <a:buClrTx/>
              <a:buSzTx/>
              <a:buFontTx/>
              <a:buNone/>
            </a:pPr>
            <a:endParaRPr lang="en-US" altLang="ja-JP" b="1" dirty="0">
              <a:latin typeface="ＭＳ Ｐゴシック" charset="-128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8828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4A991952-492F-4BB2-93EC-FAAE9D622808}" type="slidenum">
              <a:rPr lang="en-US" altLang="ja-JP" smtClean="0">
                <a:ea typeface="ＭＳ Ｐゴシック" charset="-128"/>
              </a:rPr>
              <a:pPr eaLnBrk="1" hangingPunct="1">
                <a:spcBef>
                  <a:spcPct val="0"/>
                </a:spcBef>
              </a:pPr>
              <a:t>7</a:t>
            </a:fld>
            <a:endParaRPr lang="en-US" altLang="ja-JP">
              <a:ea typeface="ＭＳ Ｐゴシック" charset="-128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lnSpc>
                <a:spcPts val="2000"/>
              </a:lnSpc>
              <a:buClrTx/>
              <a:buSzTx/>
              <a:buFontTx/>
              <a:buNone/>
            </a:pPr>
            <a:endParaRPr lang="en-US" altLang="ja-JP" b="1" dirty="0">
              <a:latin typeface="ＭＳ Ｐゴシック" charset="-128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0353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4A991952-492F-4BB2-93EC-FAAE9D622808}" type="slidenum">
              <a:rPr lang="en-US" altLang="ja-JP" smtClean="0">
                <a:ea typeface="ＭＳ Ｐゴシック" charset="-128"/>
              </a:rPr>
              <a:pPr eaLnBrk="1" hangingPunct="1">
                <a:spcBef>
                  <a:spcPct val="0"/>
                </a:spcBef>
              </a:pPr>
              <a:t>8</a:t>
            </a:fld>
            <a:endParaRPr lang="en-US" altLang="ja-JP">
              <a:ea typeface="ＭＳ Ｐゴシック" charset="-128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lnSpc>
                <a:spcPts val="2000"/>
              </a:lnSpc>
              <a:buClrTx/>
              <a:buSzTx/>
              <a:buFontTx/>
              <a:buNone/>
            </a:pPr>
            <a:endParaRPr lang="en-US" altLang="ja-JP" b="1" dirty="0">
              <a:latin typeface="ＭＳ Ｐゴシック" charset="-128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445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268296" y="2130480"/>
            <a:ext cx="9369425" cy="1069975"/>
          </a:xfrm>
          <a:prstGeom prst="rect">
            <a:avLst/>
          </a:prstGeom>
        </p:spPr>
        <p:txBody>
          <a:bodyPr anchor="ctr"/>
          <a:lstStyle>
            <a:lvl1pPr>
              <a:defRPr sz="4000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68296" y="3886255"/>
            <a:ext cx="9369425" cy="8858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メイリオ" pitchFamily="50" charset="-128"/>
                <a:ea typeface="メイリオ" pitchFamily="50" charset="-12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514846EA-EDBC-4A54-82BD-7D1DBF5BB963}" type="slidenum">
              <a:rPr lang="ja-JP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76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98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7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7933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0176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257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0570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5468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942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7331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570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コンテンツ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8824220" y="6587600"/>
            <a:ext cx="1081801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white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0" y="123372"/>
            <a:ext cx="9906000" cy="61503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050" dirty="0">
              <a:solidFill>
                <a:prstClr val="black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1789" y="133400"/>
            <a:ext cx="19003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b="1" dirty="0">
                <a:solidFill>
                  <a:srgbClr val="4BACC6">
                    <a:lumMod val="20000"/>
                    <a:lumOff val="80000"/>
                  </a:srgb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LUCA</a:t>
            </a:r>
            <a:endParaRPr lang="ja-JP" altLang="en-US" sz="4800" b="1" dirty="0">
              <a:solidFill>
                <a:srgbClr val="4BACC6">
                  <a:lumMod val="20000"/>
                  <a:lumOff val="80000"/>
                </a:srgb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977928" y="156221"/>
            <a:ext cx="7834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Web</a:t>
            </a:r>
            <a:r>
              <a:rPr lang="ja-JP" altLang="en-US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環境でブラウザから利用でき、エントリー業務に幅広く適応が可能な</a:t>
            </a:r>
            <a:endParaRPr lang="en-US" altLang="ja-JP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設定型の汎用エントリアプリケーションです。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8157322" y="6718904"/>
            <a:ext cx="136287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500" dirty="0">
                <a:solidFill>
                  <a:prstClr val="white"/>
                </a:solidFill>
              </a:rPr>
              <a:t>2017,primagest,Inc. ALL Rights Reserved</a:t>
            </a:r>
            <a:endParaRPr lang="ja-JP" altLang="en-US" sz="500" dirty="0">
              <a:solidFill>
                <a:prstClr val="white"/>
              </a:solidFill>
            </a:endParaRPr>
          </a:p>
        </p:txBody>
      </p:sp>
      <p:pic>
        <p:nvPicPr>
          <p:cNvPr id="12" name="Picture 2" descr="C:\Users\m-washi\Pictures\head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096" y="6589828"/>
            <a:ext cx="1236704" cy="17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角丸四角形 12"/>
          <p:cNvSpPr/>
          <p:nvPr/>
        </p:nvSpPr>
        <p:spPr>
          <a:xfrm>
            <a:off x="102747" y="777150"/>
            <a:ext cx="9700507" cy="5787236"/>
          </a:xfrm>
          <a:prstGeom prst="roundRect">
            <a:avLst>
              <a:gd name="adj" fmla="val 2495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050" dirty="0">
              <a:solidFill>
                <a:prstClr val="black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2694" y="926417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1800" b="1">
                <a:solidFill>
                  <a:schemeClr val="accent5">
                    <a:lumMod val="75000"/>
                  </a:schemeClr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2296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0905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6209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858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0079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1336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1133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9618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6829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6910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598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7144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8894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7028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1919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7973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2610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8414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85590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8799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928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16892" y="103460"/>
            <a:ext cx="8804517" cy="391639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95300" y="1500190"/>
            <a:ext cx="8915400" cy="4525962"/>
          </a:xfrm>
          <a:prstGeom prst="rect">
            <a:avLst/>
          </a:prstGeom>
        </p:spPr>
        <p:txBody>
          <a:bodyPr lIns="104306" tIns="52153" rIns="104306" bIns="52153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16"/>
          <p:cNvSpPr>
            <a:spLocks noGrp="1"/>
          </p:cNvSpPr>
          <p:nvPr>
            <p:ph type="dt" sz="half" idx="10"/>
          </p:nvPr>
        </p:nvSpPr>
        <p:spPr>
          <a:xfrm>
            <a:off x="495302" y="6356352"/>
            <a:ext cx="2311400" cy="365125"/>
          </a:xfrm>
          <a:prstGeom prst="rect">
            <a:avLst/>
          </a:prstGeom>
        </p:spPr>
        <p:txBody>
          <a:bodyPr lIns="104306" tIns="52153" rIns="104306" bIns="52153"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384552" y="6356352"/>
            <a:ext cx="3136900" cy="365125"/>
          </a:xfrm>
          <a:prstGeom prst="rect">
            <a:avLst/>
          </a:prstGeom>
        </p:spPr>
        <p:txBody>
          <a:bodyPr lIns="104306" tIns="52153" rIns="104306" bIns="52153"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スライド番号プレースホルダー 11"/>
          <p:cNvSpPr>
            <a:spLocks noGrp="1"/>
          </p:cNvSpPr>
          <p:nvPr>
            <p:ph type="sldNum" sz="quarter" idx="12"/>
          </p:nvPr>
        </p:nvSpPr>
        <p:spPr>
          <a:xfrm>
            <a:off x="9264817" y="6498043"/>
            <a:ext cx="291179" cy="19581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56A889-EFA2-4181-BAF1-D374C022675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95949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7545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2480" y="0"/>
            <a:ext cx="9285977" cy="461665"/>
          </a:xfrm>
          <a:prstGeom prst="rect">
            <a:avLst/>
          </a:prstGeom>
        </p:spPr>
        <p:txBody>
          <a:bodyPr wrap="none" lIns="91438" tIns="71998" rIns="91438" bIns="35999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1" y="838203"/>
            <a:ext cx="9431338" cy="5353049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04532440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297722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868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001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801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183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600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165101" y="6458363"/>
            <a:ext cx="8110538" cy="301625"/>
          </a:xfrm>
          <a:prstGeom prst="rect">
            <a:avLst/>
          </a:prstGeom>
          <a:solidFill>
            <a:srgbClr val="1B85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>
              <a:solidFill>
                <a:prstClr val="white"/>
              </a:solidFill>
            </a:endParaRPr>
          </a:p>
        </p:txBody>
      </p:sp>
      <p:pic>
        <p:nvPicPr>
          <p:cNvPr id="1027" name="図 7" descr="Logo_primagest_RGB.jpg"/>
          <p:cNvPicPr>
            <a:picLocks noChangeAspect="1"/>
          </p:cNvPicPr>
          <p:nvPr/>
        </p:nvPicPr>
        <p:blipFill>
          <a:blip r:embed="rId41"/>
          <a:srcRect/>
          <a:stretch>
            <a:fillRect/>
          </a:stretch>
        </p:blipFill>
        <p:spPr bwMode="auto">
          <a:xfrm>
            <a:off x="8275641" y="6409102"/>
            <a:ext cx="1522412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テキスト ボックス 12"/>
          <p:cNvSpPr txBox="1">
            <a:spLocks noChangeArrowheads="1"/>
          </p:cNvSpPr>
          <p:nvPr/>
        </p:nvSpPr>
        <p:spPr bwMode="auto">
          <a:xfrm>
            <a:off x="8274053" y="6639629"/>
            <a:ext cx="1484702" cy="169277"/>
          </a:xfrm>
          <a:prstGeom prst="rect">
            <a:avLst/>
          </a:prstGeom>
          <a:noFill/>
          <a:ln>
            <a:noFill/>
          </a:ln>
          <a:extLst/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ja-JP" altLang="en-US" sz="500" dirty="0">
                <a:solidFill>
                  <a:prstClr val="black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20</a:t>
            </a:r>
            <a:r>
              <a:rPr lang="en-US" altLang="ja-JP" sz="500" dirty="0">
                <a:solidFill>
                  <a:prstClr val="black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18,primagest,Inc. ALL Rights Reserved</a:t>
            </a:r>
            <a:endParaRPr lang="ja-JP" altLang="en-US" sz="500" dirty="0">
              <a:solidFill>
                <a:prstClr val="black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cxnSp>
        <p:nvCxnSpPr>
          <p:cNvPr id="14" name="直線コネクタ 13"/>
          <p:cNvCxnSpPr/>
          <p:nvPr/>
        </p:nvCxnSpPr>
        <p:spPr>
          <a:xfrm rot="5400000" flipH="1" flipV="1">
            <a:off x="-84931" y="424656"/>
            <a:ext cx="546100" cy="1588"/>
          </a:xfrm>
          <a:prstGeom prst="line">
            <a:avLst/>
          </a:prstGeom>
          <a:ln w="50800" cap="flat" cmpd="sng" algn="ctr">
            <a:solidFill>
              <a:srgbClr val="1B85AD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/>
        </p:nvCxnSpPr>
        <p:spPr>
          <a:xfrm rot="5400000" flipH="1" flipV="1">
            <a:off x="25401" y="423889"/>
            <a:ext cx="546100" cy="3175"/>
          </a:xfrm>
          <a:prstGeom prst="line">
            <a:avLst/>
          </a:prstGeom>
          <a:ln w="50800" cap="flat" cmpd="sng" algn="ctr">
            <a:solidFill>
              <a:srgbClr val="55595B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/>
          <p:nvPr/>
        </p:nvCxnSpPr>
        <p:spPr>
          <a:xfrm>
            <a:off x="165103" y="711200"/>
            <a:ext cx="9504363" cy="1588"/>
          </a:xfrm>
          <a:prstGeom prst="line">
            <a:avLst/>
          </a:prstGeom>
          <a:ln w="34925" cap="flat" cmpd="sng" algn="ctr">
            <a:solidFill>
              <a:srgbClr val="1B85AD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012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92" r:id="rId1"/>
    <p:sldLayoutId id="2147484593" r:id="rId2"/>
    <p:sldLayoutId id="2147484594" r:id="rId3"/>
    <p:sldLayoutId id="2147484595" r:id="rId4"/>
    <p:sldLayoutId id="2147484596" r:id="rId5"/>
    <p:sldLayoutId id="2147484597" r:id="rId6"/>
    <p:sldLayoutId id="2147484598" r:id="rId7"/>
    <p:sldLayoutId id="2147484599" r:id="rId8"/>
    <p:sldLayoutId id="2147484600" r:id="rId9"/>
    <p:sldLayoutId id="2147484601" r:id="rId10"/>
    <p:sldLayoutId id="2147484602" r:id="rId11"/>
    <p:sldLayoutId id="2147484603" r:id="rId12"/>
    <p:sldLayoutId id="2147484604" r:id="rId13"/>
    <p:sldLayoutId id="2147484605" r:id="rId14"/>
    <p:sldLayoutId id="2147484606" r:id="rId15"/>
    <p:sldLayoutId id="2147484607" r:id="rId16"/>
    <p:sldLayoutId id="2147484608" r:id="rId17"/>
    <p:sldLayoutId id="2147484609" r:id="rId18"/>
    <p:sldLayoutId id="2147484610" r:id="rId19"/>
    <p:sldLayoutId id="2147484611" r:id="rId20"/>
    <p:sldLayoutId id="2147484612" r:id="rId21"/>
    <p:sldLayoutId id="2147484613" r:id="rId22"/>
    <p:sldLayoutId id="2147484614" r:id="rId23"/>
    <p:sldLayoutId id="2147484615" r:id="rId24"/>
    <p:sldLayoutId id="2147484616" r:id="rId25"/>
    <p:sldLayoutId id="2147484617" r:id="rId26"/>
    <p:sldLayoutId id="2147484618" r:id="rId27"/>
    <p:sldLayoutId id="2147484619" r:id="rId28"/>
    <p:sldLayoutId id="2147484620" r:id="rId29"/>
    <p:sldLayoutId id="2147484621" r:id="rId30"/>
    <p:sldLayoutId id="2147484622" r:id="rId31"/>
    <p:sldLayoutId id="2147484624" r:id="rId32"/>
    <p:sldLayoutId id="2147484623" r:id="rId33"/>
    <p:sldLayoutId id="2147484625" r:id="rId34"/>
    <p:sldLayoutId id="2147484626" r:id="rId35"/>
    <p:sldLayoutId id="2147484627" r:id="rId36"/>
    <p:sldLayoutId id="2147484628" r:id="rId37"/>
    <p:sldLayoutId id="2147484629" r:id="rId38"/>
    <p:sldLayoutId id="2147484782" r:id="rId39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ＭＳ Ｐゴシック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ＭＳ Ｐゴシック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200025" y="6453188"/>
            <a:ext cx="7416800" cy="298450"/>
          </a:xfrm>
          <a:prstGeom prst="rect">
            <a:avLst/>
          </a:prstGeom>
          <a:solidFill>
            <a:srgbClr val="1B85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0" hangingPunct="0">
              <a:defRPr/>
            </a:pPr>
            <a:endParaRPr kumimoji="0" lang="ja-JP" altLang="en-US" sz="1600" b="1">
              <a:solidFill>
                <a:prstClr val="white"/>
              </a:solidFill>
            </a:endParaRPr>
          </a:p>
        </p:txBody>
      </p:sp>
      <p:pic>
        <p:nvPicPr>
          <p:cNvPr id="1027" name="図 7" descr="Logo_primagest_RGB.jpg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8337550" y="6370638"/>
            <a:ext cx="1522413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28" name="直線コネクタ 13"/>
          <p:cNvCxnSpPr>
            <a:cxnSpLocks noChangeShapeType="1"/>
          </p:cNvCxnSpPr>
          <p:nvPr userDrawn="1"/>
        </p:nvCxnSpPr>
        <p:spPr bwMode="auto">
          <a:xfrm flipV="1">
            <a:off x="242888" y="193675"/>
            <a:ext cx="0" cy="355600"/>
          </a:xfrm>
          <a:prstGeom prst="line">
            <a:avLst/>
          </a:prstGeom>
          <a:noFill/>
          <a:ln w="50800" algn="ctr">
            <a:solidFill>
              <a:srgbClr val="1B85AD"/>
            </a:solidFill>
            <a:round/>
            <a:headEnd/>
            <a:tailEnd/>
          </a:ln>
        </p:spPr>
      </p:cxnSp>
      <p:cxnSp>
        <p:nvCxnSpPr>
          <p:cNvPr id="1029" name="直線コネクタ 14"/>
          <p:cNvCxnSpPr>
            <a:cxnSpLocks noChangeShapeType="1"/>
          </p:cNvCxnSpPr>
          <p:nvPr userDrawn="1"/>
        </p:nvCxnSpPr>
        <p:spPr bwMode="auto">
          <a:xfrm flipV="1">
            <a:off x="352425" y="193675"/>
            <a:ext cx="0" cy="354013"/>
          </a:xfrm>
          <a:prstGeom prst="line">
            <a:avLst/>
          </a:prstGeom>
          <a:noFill/>
          <a:ln w="50800" algn="ctr">
            <a:solidFill>
              <a:srgbClr val="55595B"/>
            </a:solidFill>
            <a:round/>
            <a:headEnd/>
            <a:tailEnd/>
          </a:ln>
        </p:spPr>
      </p:cxnSp>
      <p:cxnSp>
        <p:nvCxnSpPr>
          <p:cNvPr id="7" name="直線コネクタ 6"/>
          <p:cNvCxnSpPr/>
          <p:nvPr userDrawn="1"/>
        </p:nvCxnSpPr>
        <p:spPr>
          <a:xfrm>
            <a:off x="219075" y="547688"/>
            <a:ext cx="9413875" cy="1587"/>
          </a:xfrm>
          <a:prstGeom prst="line">
            <a:avLst/>
          </a:prstGeom>
          <a:ln w="34925" cap="flat" cmpd="sng" algn="ctr">
            <a:solidFill>
              <a:srgbClr val="1B85AD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Box 26"/>
          <p:cNvSpPr txBox="1">
            <a:spLocks noChangeArrowheads="1"/>
          </p:cNvSpPr>
          <p:nvPr userDrawn="1"/>
        </p:nvSpPr>
        <p:spPr bwMode="auto">
          <a:xfrm>
            <a:off x="171450" y="6453188"/>
            <a:ext cx="8937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defTabSz="914400" eaLnBrk="1" hangingPunct="1">
              <a:spcBef>
                <a:spcPct val="50000"/>
              </a:spcBef>
              <a:defRPr/>
            </a:pPr>
            <a:r>
              <a:rPr lang="en-US" altLang="ja-JP" sz="1000" dirty="0">
                <a:solidFill>
                  <a:prstClr val="white"/>
                </a:solidFill>
                <a:latin typeface="Tahoma" panose="020B0604030504040204" pitchFamily="34" charset="0"/>
              </a:rPr>
              <a:t>Page. </a:t>
            </a:r>
            <a:fld id="{45D7930F-C7A7-4A43-80D5-7F0DC8F47726}" type="slidenum">
              <a:rPr lang="en-US" altLang="ja-JP" sz="1000">
                <a:solidFill>
                  <a:prstClr val="white"/>
                </a:solidFill>
                <a:latin typeface="Tahoma" panose="020B0604030504040204" pitchFamily="34" charset="0"/>
              </a:rPr>
              <a:pPr algn="ctr" defTabSz="914400" eaLnBrk="1" hangingPunct="1">
                <a:spcBef>
                  <a:spcPct val="50000"/>
                </a:spcBef>
                <a:defRPr/>
              </a:pPr>
              <a:t>‹#›</a:t>
            </a:fld>
            <a:r>
              <a:rPr lang="en-US" altLang="ja-JP" sz="1200" dirty="0">
                <a:solidFill>
                  <a:prstClr val="black"/>
                </a:solidFill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1031" name="Text Box 10"/>
          <p:cNvSpPr txBox="1">
            <a:spLocks noChangeArrowheads="1"/>
          </p:cNvSpPr>
          <p:nvPr userDrawn="1"/>
        </p:nvSpPr>
        <p:spPr bwMode="auto">
          <a:xfrm>
            <a:off x="7680325" y="6619875"/>
            <a:ext cx="2119170" cy="12311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>
            <a:spAutoFit/>
          </a:bodyPr>
          <a:lstStyle/>
          <a:p>
            <a:pPr defTabSz="914400" eaLnBrk="0" hangingPunct="0">
              <a:defRPr/>
            </a:pPr>
            <a:r>
              <a:rPr kumimoji="0" lang="en-US" altLang="ja-JP" sz="800" dirty="0">
                <a:solidFill>
                  <a:prstClr val="black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©2018,Primagest,Inc. All Rights Reserved</a:t>
            </a:r>
          </a:p>
        </p:txBody>
      </p:sp>
      <p:sp>
        <p:nvSpPr>
          <p:cNvPr id="10" name="テキスト ボックス 9"/>
          <p:cNvSpPr txBox="1"/>
          <p:nvPr userDrawn="1"/>
        </p:nvSpPr>
        <p:spPr>
          <a:xfrm>
            <a:off x="8302580" y="107340"/>
            <a:ext cx="140294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defTabSz="914400"/>
            <a:r>
              <a:rPr lang="en-US" altLang="ja-JP" dirty="0">
                <a:solidFill>
                  <a:srgbClr val="FF0000"/>
                </a:solidFill>
              </a:rPr>
              <a:t>Confidential</a:t>
            </a:r>
            <a:endParaRPr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710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76" r:id="rId1"/>
    <p:sldLayoutId id="2147484779" r:id="rId2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6.png"/><Relationship Id="rId10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/>
          <p:cNvSpPr/>
          <p:nvPr/>
        </p:nvSpPr>
        <p:spPr>
          <a:xfrm>
            <a:off x="200027" y="1807676"/>
            <a:ext cx="6985000" cy="1568450"/>
          </a:xfrm>
          <a:prstGeom prst="rect">
            <a:avLst/>
          </a:prstGeom>
          <a:solidFill>
            <a:srgbClr val="1B85A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 sz="1600" dirty="0">
              <a:solidFill>
                <a:prstClr val="white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099" name="テキスト ボックス 8"/>
          <p:cNvSpPr txBox="1">
            <a:spLocks noChangeArrowheads="1"/>
          </p:cNvSpPr>
          <p:nvPr/>
        </p:nvSpPr>
        <p:spPr bwMode="auto">
          <a:xfrm>
            <a:off x="283688" y="1864012"/>
            <a:ext cx="681037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1" hangingPunct="1"/>
            <a:r>
              <a:rPr lang="en-US" altLang="ja-JP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AI</a:t>
            </a:r>
            <a:r>
              <a:rPr lang="ja-JP" altLang="en-US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ビジネス</a:t>
            </a:r>
            <a:r>
              <a:rPr lang="ja-JP" altLang="en-US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推進室</a:t>
            </a:r>
            <a:endParaRPr lang="en-US" altLang="ja-JP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 eaLnBrk="1" hangingPunct="1"/>
            <a:r>
              <a:rPr lang="ja-JP" altLang="en-US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lang="ja-JP" altLang="en-US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項目位置特定メソッド</a:t>
            </a:r>
            <a:endParaRPr lang="en-US" altLang="ja-JP" dirty="0" smtClean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 eaLnBrk="1" hangingPunct="1"/>
            <a:r>
              <a:rPr lang="ja-JP" altLang="en-US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en-US" altLang="ja-JP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-</a:t>
            </a:r>
            <a:r>
              <a:rPr lang="ja-JP" altLang="en-US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CNN</a:t>
            </a:r>
            <a:r>
              <a:rPr lang="ja-JP" altLang="en-US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による位置特定</a:t>
            </a:r>
            <a:endParaRPr lang="en-US" altLang="ja-JP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 eaLnBrk="1" hangingPunct="1"/>
            <a:r>
              <a:rPr lang="ja-JP" altLang="en-US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　  　</a:t>
            </a:r>
            <a:r>
              <a:rPr lang="en-US" altLang="ja-JP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-</a:t>
            </a:r>
            <a:r>
              <a:rPr lang="ja-JP" altLang="en-US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word2vec</a:t>
            </a:r>
            <a:r>
              <a:rPr lang="ja-JP" altLang="en-US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による位置特定 </a:t>
            </a:r>
            <a:endParaRPr lang="en-US" altLang="ja-JP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 eaLnBrk="1" hangingPunct="1"/>
            <a:r>
              <a:rPr lang="ja-JP" altLang="en-US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lang="ja-JP" altLang="en-US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帳票種別判断</a:t>
            </a:r>
            <a:r>
              <a:rPr lang="ja-JP" altLang="en-US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メソッド</a:t>
            </a:r>
            <a:r>
              <a:rPr lang="en-US" altLang="ja-JP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</a:p>
        </p:txBody>
      </p:sp>
      <p:pic>
        <p:nvPicPr>
          <p:cNvPr id="4100" name="図 9" descr="Logo_primagest_RGB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03957" y="1844826"/>
            <a:ext cx="2141537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テキスト ボックス 11"/>
          <p:cNvSpPr txBox="1">
            <a:spLocks noChangeArrowheads="1"/>
          </p:cNvSpPr>
          <p:nvPr/>
        </p:nvSpPr>
        <p:spPr bwMode="auto">
          <a:xfrm>
            <a:off x="7288662" y="3113965"/>
            <a:ext cx="184731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altLang="ja-JP" sz="1050" dirty="0">
              <a:solidFill>
                <a:prstClr val="black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sp>
        <p:nvSpPr>
          <p:cNvPr id="6" name="テキスト ボックス 10"/>
          <p:cNvSpPr txBox="1">
            <a:spLocks noChangeArrowheads="1"/>
          </p:cNvSpPr>
          <p:nvPr/>
        </p:nvSpPr>
        <p:spPr bwMode="auto">
          <a:xfrm>
            <a:off x="7307263" y="2656347"/>
            <a:ext cx="1888356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lnSpc>
                <a:spcPts val="1500"/>
              </a:lnSpc>
            </a:pP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株式会社プリマジェスト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r" eaLnBrk="1" hangingPunct="1">
              <a:lnSpc>
                <a:spcPts val="1500"/>
              </a:lnSpc>
            </a:pP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AI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ビジネス推進室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r" eaLnBrk="1" hangingPunct="1">
              <a:lnSpc>
                <a:spcPts val="1500"/>
              </a:lnSpc>
            </a:pP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綿貫　直志</a:t>
            </a:r>
          </a:p>
        </p:txBody>
      </p:sp>
    </p:spTree>
    <p:extLst>
      <p:ext uri="{BB962C8B-B14F-4D97-AF65-F5344CB8AC3E}">
        <p14:creationId xmlns:p14="http://schemas.microsoft.com/office/powerpoint/2010/main" val="71661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062ED096-33ED-4A42-A3AB-4239B0EAEE4C}"/>
              </a:ext>
            </a:extLst>
          </p:cNvPr>
          <p:cNvCxnSpPr>
            <a:cxnSpLocks/>
            <a:stCxn id="6" idx="1"/>
          </p:cNvCxnSpPr>
          <p:nvPr/>
        </p:nvCxnSpPr>
        <p:spPr>
          <a:xfrm>
            <a:off x="2741189" y="1635677"/>
            <a:ext cx="28068" cy="4091352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053E0E8-6BFA-3C4D-B351-4DC81EF79DE0}"/>
              </a:ext>
            </a:extLst>
          </p:cNvPr>
          <p:cNvSpPr txBox="1"/>
          <p:nvPr/>
        </p:nvSpPr>
        <p:spPr>
          <a:xfrm>
            <a:off x="649705" y="1143000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	</a:t>
            </a:r>
            <a:endParaRPr kumimoji="1" lang="ja-JP" altLang="en-US" sz="3200"/>
          </a:p>
        </p:txBody>
      </p:sp>
      <p:sp>
        <p:nvSpPr>
          <p:cNvPr id="4" name="テキスト ボックス 2">
            <a:extLst>
              <a:ext uri="{FF2B5EF4-FFF2-40B4-BE49-F238E27FC236}">
                <a16:creationId xmlns:a16="http://schemas.microsoft.com/office/drawing/2014/main" id="{0A998123-23CB-7F47-882F-828B8D472D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638" y="169863"/>
            <a:ext cx="75713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r>
              <a:rPr lang="ja-JP" altLang="en-US" sz="3200" b="1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帳票分類用、単語ベクトル・モデル作成</a:t>
            </a:r>
            <a:endParaRPr lang="ja-JP" altLang="en-US" sz="3200" b="1" dirty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446CDE95-4D77-E24D-A829-63C913CC69D2}"/>
              </a:ext>
            </a:extLst>
          </p:cNvPr>
          <p:cNvSpPr/>
          <p:nvPr/>
        </p:nvSpPr>
        <p:spPr>
          <a:xfrm>
            <a:off x="838841" y="1130970"/>
            <a:ext cx="1050122" cy="432517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lumMod val="20000"/>
                  <a:lumOff val="80000"/>
                </a:schemeClr>
              </a:gs>
            </a:gsLst>
          </a:gra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rPr>
              <a:t>Wikipedia</a:t>
            </a:r>
          </a:p>
          <a:p>
            <a:pPr algn="ctr"/>
            <a:r>
              <a:rPr lang="en-US" altLang="ja-JP" sz="900" dirty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rPr>
              <a:t>(</a:t>
            </a:r>
            <a:r>
              <a:rPr lang="en-US" altLang="ja-JP" sz="900" dirty="0" err="1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rPr>
              <a:t>jp</a:t>
            </a:r>
            <a:r>
              <a:rPr lang="en-US" altLang="ja-JP" sz="900" dirty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rPr>
              <a:t>)</a:t>
            </a:r>
          </a:p>
        </p:txBody>
      </p:sp>
      <p:sp>
        <p:nvSpPr>
          <p:cNvPr id="6" name="雲 5">
            <a:extLst>
              <a:ext uri="{FF2B5EF4-FFF2-40B4-BE49-F238E27FC236}">
                <a16:creationId xmlns:a16="http://schemas.microsoft.com/office/drawing/2014/main" id="{053C561F-A0F4-D14B-AFAC-F0FD57C4977C}"/>
              </a:ext>
            </a:extLst>
          </p:cNvPr>
          <p:cNvSpPr/>
          <p:nvPr/>
        </p:nvSpPr>
        <p:spPr>
          <a:xfrm>
            <a:off x="2153651" y="1058776"/>
            <a:ext cx="1175075" cy="577516"/>
          </a:xfrm>
          <a:prstGeom prst="cloud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rPr>
              <a:t>Internet</a:t>
            </a:r>
            <a:endParaRPr kumimoji="1" lang="ja-JP" altLang="en-US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BD2F0D9-A8FF-B04A-963E-AA6EE99B5F86}"/>
              </a:ext>
            </a:extLst>
          </p:cNvPr>
          <p:cNvSpPr txBox="1"/>
          <p:nvPr/>
        </p:nvSpPr>
        <p:spPr>
          <a:xfrm>
            <a:off x="252657" y="1864887"/>
            <a:ext cx="5004000" cy="2616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/>
              <a:t>$&gt; </a:t>
            </a:r>
            <a:r>
              <a:rPr lang="en-US" altLang="ja-JP" sz="1100" dirty="0" err="1"/>
              <a:t>wget</a:t>
            </a:r>
            <a:r>
              <a:rPr lang="en-US" altLang="ja-JP" sz="1100" dirty="0"/>
              <a:t> </a:t>
            </a:r>
            <a:r>
              <a:rPr lang="en" altLang="ja-JP" sz="1100" dirty="0"/>
              <a:t>https://</a:t>
            </a:r>
            <a:r>
              <a:rPr lang="en" altLang="ja-JP" sz="1100" dirty="0" err="1"/>
              <a:t>dumps.wikimedia.org</a:t>
            </a:r>
            <a:r>
              <a:rPr lang="en" altLang="ja-JP" sz="1100" dirty="0"/>
              <a:t>/</a:t>
            </a:r>
            <a:r>
              <a:rPr lang="en" altLang="ja-JP" sz="1100" dirty="0" err="1"/>
              <a:t>jawiki</a:t>
            </a:r>
            <a:r>
              <a:rPr lang="en" altLang="ja-JP" sz="1100" dirty="0"/>
              <a:t>/latest/</a:t>
            </a:r>
            <a:r>
              <a:rPr lang="en-US" altLang="ja-JP" sz="1100" dirty="0"/>
              <a:t>j</a:t>
            </a:r>
            <a:r>
              <a:rPr kumimoji="1" lang="en-US" altLang="ja-JP" sz="1100" dirty="0"/>
              <a:t>awiki-latest-articles-xml.bz2</a:t>
            </a:r>
            <a:endParaRPr kumimoji="1" lang="ja-JP" altLang="en-US" sz="1100"/>
          </a:p>
        </p:txBody>
      </p:sp>
      <p:sp>
        <p:nvSpPr>
          <p:cNvPr id="8" name="下矢印吹き出し 7">
            <a:extLst>
              <a:ext uri="{FF2B5EF4-FFF2-40B4-BE49-F238E27FC236}">
                <a16:creationId xmlns:a16="http://schemas.microsoft.com/office/drawing/2014/main" id="{653CAF19-8E5C-544D-9FFB-19DE6CA8C0BA}"/>
              </a:ext>
            </a:extLst>
          </p:cNvPr>
          <p:cNvSpPr/>
          <p:nvPr/>
        </p:nvSpPr>
        <p:spPr>
          <a:xfrm>
            <a:off x="2285993" y="2298021"/>
            <a:ext cx="950495" cy="493295"/>
          </a:xfrm>
          <a:prstGeom prst="downArrowCallout">
            <a:avLst>
              <a:gd name="adj1" fmla="val 25000"/>
              <a:gd name="adj2" fmla="val 25000"/>
              <a:gd name="adj3" fmla="val 19737"/>
              <a:gd name="adj4" fmla="val 64977"/>
            </a:avLst>
          </a:prstGeom>
          <a:solidFill>
            <a:schemeClr val="bg1"/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5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rPr>
              <a:t>解凍</a:t>
            </a:r>
            <a:endParaRPr kumimoji="1" lang="ja-JP" altLang="en-US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489C2EF-94C3-1642-B57B-AD96760261EA}"/>
              </a:ext>
            </a:extLst>
          </p:cNvPr>
          <p:cNvSpPr txBox="1"/>
          <p:nvPr/>
        </p:nvSpPr>
        <p:spPr>
          <a:xfrm>
            <a:off x="1824772" y="2931679"/>
            <a:ext cx="1872000" cy="2616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/>
              <a:t>$&gt;</a:t>
            </a:r>
            <a:r>
              <a:rPr lang="ja-JP" altLang="en-US" sz="1100"/>
              <a:t> </a:t>
            </a:r>
            <a:r>
              <a:rPr lang="en-US" altLang="ja-JP" sz="1100" dirty="0" err="1"/>
              <a:t>j</a:t>
            </a:r>
            <a:r>
              <a:rPr kumimoji="1" lang="en-US" altLang="ja-JP" sz="1100" dirty="0" err="1"/>
              <a:t>awiki</a:t>
            </a:r>
            <a:r>
              <a:rPr kumimoji="1" lang="en-US" altLang="ja-JP" sz="1100" dirty="0"/>
              <a:t>-latest-articles-xml</a:t>
            </a:r>
            <a:endParaRPr kumimoji="1" lang="ja-JP" altLang="en-US" sz="110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8D2900AE-35ED-4F4C-8E6A-2A63FC8B6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463" y="4467707"/>
            <a:ext cx="585560" cy="585560"/>
          </a:xfrm>
          <a:prstGeom prst="rect">
            <a:avLst/>
          </a:prstGeom>
        </p:spPr>
      </p:pic>
      <p:sp>
        <p:nvSpPr>
          <p:cNvPr id="12" name="下矢印吹き出し 11">
            <a:extLst>
              <a:ext uri="{FF2B5EF4-FFF2-40B4-BE49-F238E27FC236}">
                <a16:creationId xmlns:a16="http://schemas.microsoft.com/office/drawing/2014/main" id="{75CC96C2-CCA2-1A4B-A26E-683B6AB9B2E2}"/>
              </a:ext>
            </a:extLst>
          </p:cNvPr>
          <p:cNvSpPr/>
          <p:nvPr/>
        </p:nvSpPr>
        <p:spPr>
          <a:xfrm>
            <a:off x="2294010" y="3388881"/>
            <a:ext cx="950495" cy="493295"/>
          </a:xfrm>
          <a:prstGeom prst="downArrowCallout">
            <a:avLst>
              <a:gd name="adj1" fmla="val 25000"/>
              <a:gd name="adj2" fmla="val 25000"/>
              <a:gd name="adj3" fmla="val 19737"/>
              <a:gd name="adj4" fmla="val 64977"/>
            </a:avLst>
          </a:prstGeom>
          <a:solidFill>
            <a:schemeClr val="bg1"/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rPr>
              <a:t>wp2txt</a:t>
            </a:r>
            <a:endParaRPr kumimoji="1" lang="ja-JP" altLang="en-US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6777798-C639-3842-88C4-7EB26463C4F2}"/>
              </a:ext>
            </a:extLst>
          </p:cNvPr>
          <p:cNvSpPr txBox="1"/>
          <p:nvPr/>
        </p:nvSpPr>
        <p:spPr>
          <a:xfrm>
            <a:off x="1211178" y="4038596"/>
            <a:ext cx="3096000" cy="2616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/>
              <a:t>$&gt; wp2txt –input-file ./</a:t>
            </a:r>
            <a:r>
              <a:rPr lang="en-US" altLang="ja-JP" sz="1100" dirty="0" err="1"/>
              <a:t>jawiki</a:t>
            </a:r>
            <a:r>
              <a:rPr lang="en-US" altLang="ja-JP" sz="1100" dirty="0"/>
              <a:t>-latest-</a:t>
            </a:r>
            <a:r>
              <a:rPr lang="en-US" altLang="ja-JP" sz="1100" dirty="0" err="1"/>
              <a:t>artichles</a:t>
            </a:r>
            <a:r>
              <a:rPr lang="en-US" altLang="ja-JP" sz="1100" dirty="0"/>
              <a:t>-xml </a:t>
            </a:r>
            <a:endParaRPr kumimoji="1" lang="ja-JP" altLang="en-US" sz="11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04B3552-B012-4F4C-8C92-3333F08EE5A3}"/>
              </a:ext>
            </a:extLst>
          </p:cNvPr>
          <p:cNvSpPr txBox="1"/>
          <p:nvPr/>
        </p:nvSpPr>
        <p:spPr>
          <a:xfrm>
            <a:off x="1191119" y="5245764"/>
            <a:ext cx="3168000" cy="2616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" altLang="ja-JP" sz="1100" dirty="0"/>
              <a:t>$&gt; cat </a:t>
            </a:r>
            <a:r>
              <a:rPr lang="en" altLang="ja-JP" sz="1100" dirty="0" err="1"/>
              <a:t>jawiki</a:t>
            </a:r>
            <a:r>
              <a:rPr lang="en" altLang="ja-JP" sz="1100" dirty="0"/>
              <a:t>-latest-pages-articles*.txt &gt; </a:t>
            </a:r>
            <a:r>
              <a:rPr lang="en" altLang="ja-JP" sz="1100" dirty="0" err="1"/>
              <a:t>jawiki.txt</a:t>
            </a:r>
            <a:endParaRPr lang="en" altLang="ja-JP" sz="1100" dirty="0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E622FCD5-4400-394B-B1C7-69CCFA836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168" y="5639385"/>
            <a:ext cx="791059" cy="791059"/>
          </a:xfrm>
          <a:prstGeom prst="rect">
            <a:avLst/>
          </a:prstGeom>
        </p:spPr>
      </p:pic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6D65091D-63CA-774D-8F9D-10EEA13EA38F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1888963" y="1347229"/>
            <a:ext cx="268333" cy="305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C768D2E-C0B7-C34B-903F-BC0EF72F3ED8}"/>
              </a:ext>
            </a:extLst>
          </p:cNvPr>
          <p:cNvSpPr txBox="1"/>
          <p:nvPr/>
        </p:nvSpPr>
        <p:spPr>
          <a:xfrm>
            <a:off x="3092105" y="4608092"/>
            <a:ext cx="18854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dirty="0" err="1"/>
              <a:t>j</a:t>
            </a:r>
            <a:r>
              <a:rPr kumimoji="1" lang="en-US" altLang="ja-JP" sz="1100" dirty="0" err="1"/>
              <a:t>awiki</a:t>
            </a:r>
            <a:r>
              <a:rPr kumimoji="1" lang="en-US" altLang="ja-JP" sz="1100" dirty="0"/>
              <a:t>-latest-</a:t>
            </a:r>
            <a:r>
              <a:rPr kumimoji="1" lang="en-US" altLang="ja-JP" sz="1100" dirty="0" err="1"/>
              <a:t>articles_xxx.txt</a:t>
            </a:r>
            <a:endParaRPr kumimoji="1" lang="ja-JP" altLang="en-US" sz="110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9702810-AEC6-DE46-9C01-76216478DBC4}"/>
              </a:ext>
            </a:extLst>
          </p:cNvPr>
          <p:cNvSpPr txBox="1"/>
          <p:nvPr/>
        </p:nvSpPr>
        <p:spPr>
          <a:xfrm>
            <a:off x="3088090" y="5879430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dirty="0" err="1"/>
              <a:t>j</a:t>
            </a:r>
            <a:r>
              <a:rPr kumimoji="1" lang="en-US" altLang="ja-JP" sz="1100" dirty="0" err="1"/>
              <a:t>awiki.txt</a:t>
            </a:r>
            <a:endParaRPr kumimoji="1" lang="ja-JP" altLang="en-US" sz="11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C098DCB-618B-2947-A622-2D34A7E678CE}"/>
              </a:ext>
            </a:extLst>
          </p:cNvPr>
          <p:cNvSpPr txBox="1"/>
          <p:nvPr/>
        </p:nvSpPr>
        <p:spPr>
          <a:xfrm>
            <a:off x="4202104" y="2153636"/>
            <a:ext cx="11544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(*2.8GB</a:t>
            </a:r>
            <a:r>
              <a:rPr kumimoji="1" lang="ja-JP" altLang="en-US" sz="1100"/>
              <a:t>程度？</a:t>
            </a:r>
            <a:r>
              <a:rPr kumimoji="1" lang="en-US" altLang="ja-JP" sz="1100" dirty="0"/>
              <a:t>)</a:t>
            </a:r>
            <a:endParaRPr kumimoji="1" lang="ja-JP" altLang="en-US" sz="110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1C75977-5527-C84C-B2CA-E0E6E64B01BB}"/>
              </a:ext>
            </a:extLst>
          </p:cNvPr>
          <p:cNvSpPr txBox="1"/>
          <p:nvPr/>
        </p:nvSpPr>
        <p:spPr>
          <a:xfrm>
            <a:off x="3704792" y="2931682"/>
            <a:ext cx="1233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(*10.8GB</a:t>
            </a:r>
            <a:r>
              <a:rPr kumimoji="1" lang="ja-JP" altLang="en-US" sz="1100"/>
              <a:t>程度？</a:t>
            </a:r>
            <a:r>
              <a:rPr kumimoji="1" lang="en-US" altLang="ja-JP" sz="1100" dirty="0"/>
              <a:t>)</a:t>
            </a:r>
            <a:endParaRPr kumimoji="1" lang="ja-JP" altLang="en-US" sz="110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E7054522-C5F3-4B46-AFB7-3CA4EB0F7FB0}"/>
              </a:ext>
            </a:extLst>
          </p:cNvPr>
          <p:cNvSpPr txBox="1"/>
          <p:nvPr/>
        </p:nvSpPr>
        <p:spPr>
          <a:xfrm>
            <a:off x="3235570" y="2318068"/>
            <a:ext cx="9332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(*</a:t>
            </a:r>
            <a:r>
              <a:rPr kumimoji="1" lang="ja-JP" altLang="en-US" sz="1100"/>
              <a:t>解凍ソフト</a:t>
            </a:r>
            <a:r>
              <a:rPr kumimoji="1" lang="en-US" altLang="ja-JP" sz="1100" dirty="0"/>
              <a:t>)</a:t>
            </a:r>
            <a:endParaRPr kumimoji="1" lang="ja-JP" altLang="en-US" sz="110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ADD97F43-728A-EE46-8363-1E57DB9B0142}"/>
              </a:ext>
            </a:extLst>
          </p:cNvPr>
          <p:cNvSpPr txBox="1"/>
          <p:nvPr/>
        </p:nvSpPr>
        <p:spPr>
          <a:xfrm>
            <a:off x="3243589" y="3420961"/>
            <a:ext cx="11240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(*</a:t>
            </a:r>
            <a:r>
              <a:rPr lang="en-US" altLang="ja-JP" sz="1100" dirty="0"/>
              <a:t>Tool</a:t>
            </a:r>
            <a:r>
              <a:rPr lang="ja-JP" altLang="en-US" sz="1100"/>
              <a:t>　</a:t>
            </a:r>
            <a:r>
              <a:rPr lang="en-US" altLang="ja-JP" sz="1100" dirty="0"/>
              <a:t>(Ruby)</a:t>
            </a:r>
            <a:r>
              <a:rPr kumimoji="1" lang="en-US" altLang="ja-JP" sz="1100" dirty="0"/>
              <a:t>)</a:t>
            </a:r>
            <a:endParaRPr kumimoji="1" lang="ja-JP" altLang="en-US" sz="110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23E70C70-A074-4742-8503-CCDD85099E99}"/>
              </a:ext>
            </a:extLst>
          </p:cNvPr>
          <p:cNvSpPr txBox="1"/>
          <p:nvPr/>
        </p:nvSpPr>
        <p:spPr>
          <a:xfrm>
            <a:off x="5464875" y="1251285"/>
            <a:ext cx="4304771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1. W</a:t>
            </a:r>
            <a:r>
              <a:rPr lang="en-US" altLang="ja-JP" sz="1400" dirty="0"/>
              <a:t>ikipedia</a:t>
            </a:r>
            <a:r>
              <a:rPr lang="ja-JP" altLang="en-US" sz="1400"/>
              <a:t>を</a:t>
            </a:r>
            <a:r>
              <a:rPr lang="en-US" altLang="ja-JP" sz="1400" dirty="0"/>
              <a:t>Download (http)</a:t>
            </a:r>
            <a:r>
              <a:rPr lang="ja-JP" altLang="en-US" sz="1400"/>
              <a:t>する</a:t>
            </a:r>
            <a:endParaRPr lang="en-US" altLang="ja-JP" sz="1400" dirty="0"/>
          </a:p>
          <a:p>
            <a:r>
              <a:rPr lang="en-US" altLang="ja-JP" sz="1400" dirty="0"/>
              <a:t>	jawiki-latest-articles-xml.bz2</a:t>
            </a:r>
          </a:p>
          <a:p>
            <a:endParaRPr lang="en-US" altLang="ja-JP" sz="1400" dirty="0"/>
          </a:p>
          <a:p>
            <a:endParaRPr kumimoji="1" lang="en-US" altLang="ja-JP" sz="1400" dirty="0"/>
          </a:p>
          <a:p>
            <a:endParaRPr lang="en-US" altLang="ja-JP" sz="1400" dirty="0"/>
          </a:p>
          <a:p>
            <a:r>
              <a:rPr kumimoji="1" lang="en-US" altLang="ja-JP" sz="1400" dirty="0"/>
              <a:t>2. Download</a:t>
            </a:r>
            <a:r>
              <a:rPr kumimoji="1" lang="ja-JP" altLang="en-US" sz="1400"/>
              <a:t>した</a:t>
            </a:r>
            <a:r>
              <a:rPr kumimoji="1" lang="en-US" altLang="ja-JP" sz="1400" dirty="0" err="1"/>
              <a:t>wikipedia</a:t>
            </a:r>
            <a:r>
              <a:rPr kumimoji="1" lang="ja-JP" altLang="en-US" sz="1400"/>
              <a:t>を解凍</a:t>
            </a:r>
            <a:endParaRPr kumimoji="1" lang="en-US" altLang="ja-JP" sz="1400" dirty="0"/>
          </a:p>
          <a:p>
            <a:r>
              <a:rPr lang="en-US" altLang="ja-JP" sz="1400" dirty="0"/>
              <a:t>	</a:t>
            </a:r>
            <a:r>
              <a:rPr lang="en-US" altLang="ja-JP" sz="1400" dirty="0" err="1"/>
              <a:t>jawiki</a:t>
            </a:r>
            <a:r>
              <a:rPr lang="en-US" altLang="ja-JP" sz="1400" dirty="0"/>
              <a:t>-latest-</a:t>
            </a:r>
            <a:r>
              <a:rPr lang="en-US" altLang="ja-JP" sz="1400" dirty="0" err="1"/>
              <a:t>articles.xml</a:t>
            </a:r>
            <a:endParaRPr lang="en-US" altLang="ja-JP" sz="1400" dirty="0"/>
          </a:p>
          <a:p>
            <a:endParaRPr kumimoji="1" lang="en-US" altLang="ja-JP" sz="1400" dirty="0"/>
          </a:p>
          <a:p>
            <a:endParaRPr lang="en-US" altLang="ja-JP" sz="1400" dirty="0"/>
          </a:p>
          <a:p>
            <a:endParaRPr lang="en-US" altLang="ja-JP" sz="1400" dirty="0"/>
          </a:p>
          <a:p>
            <a:r>
              <a:rPr lang="en-US" altLang="ja-JP" sz="1400" dirty="0"/>
              <a:t>3. </a:t>
            </a:r>
            <a:r>
              <a:rPr lang="ja-JP" altLang="en-US" sz="1400"/>
              <a:t>解凍したファイル</a:t>
            </a:r>
            <a:r>
              <a:rPr lang="en-US" altLang="ja-JP" sz="1400" dirty="0"/>
              <a:t>(</a:t>
            </a:r>
            <a:r>
              <a:rPr lang="en-US" altLang="ja-JP" sz="1400" dirty="0" err="1"/>
              <a:t>jawiki</a:t>
            </a:r>
            <a:r>
              <a:rPr lang="en-US" altLang="ja-JP" sz="1400" dirty="0"/>
              <a:t>-latest-articles-xml)</a:t>
            </a:r>
            <a:r>
              <a:rPr lang="ja-JP" altLang="en-US" sz="1400"/>
              <a:t>からテキストファイルを抽出</a:t>
            </a:r>
            <a:endParaRPr lang="en-US" altLang="ja-JP" sz="1400" dirty="0"/>
          </a:p>
          <a:p>
            <a:r>
              <a:rPr lang="en-US" altLang="ja-JP" sz="1400" dirty="0"/>
              <a:t>	</a:t>
            </a:r>
            <a:r>
              <a:rPr lang="en-US" altLang="ja-JP" sz="1400" dirty="0" err="1"/>
              <a:t>jawiki</a:t>
            </a:r>
            <a:r>
              <a:rPr lang="en-US" altLang="ja-JP" sz="1400" dirty="0"/>
              <a:t>-latest-articles-</a:t>
            </a:r>
            <a:r>
              <a:rPr lang="en-US" altLang="ja-JP" sz="1400" dirty="0" err="1"/>
              <a:t>xxx.txt</a:t>
            </a:r>
            <a:r>
              <a:rPr lang="en-US" altLang="ja-JP" sz="1400" dirty="0"/>
              <a:t> (xxx: sequences)</a:t>
            </a:r>
          </a:p>
          <a:p>
            <a:endParaRPr lang="en-US" altLang="ja-JP" sz="1400" dirty="0"/>
          </a:p>
          <a:p>
            <a:endParaRPr kumimoji="1" lang="en-US" altLang="ja-JP" sz="1400" dirty="0"/>
          </a:p>
          <a:p>
            <a:endParaRPr lang="en-US" altLang="ja-JP" sz="1400" dirty="0"/>
          </a:p>
          <a:p>
            <a:endParaRPr kumimoji="1" lang="en-US" altLang="ja-JP" sz="1400" dirty="0"/>
          </a:p>
          <a:p>
            <a:endParaRPr lang="en-US" altLang="ja-JP" sz="1400" dirty="0"/>
          </a:p>
          <a:p>
            <a:endParaRPr kumimoji="1" lang="en-US" altLang="ja-JP" sz="1400" dirty="0"/>
          </a:p>
          <a:p>
            <a:r>
              <a:rPr lang="en-US" altLang="ja-JP" sz="1400" dirty="0"/>
              <a:t>4. </a:t>
            </a:r>
            <a:r>
              <a:rPr kumimoji="1" lang="ja-JP" altLang="en-US" sz="1400"/>
              <a:t>取り出したテキストファイルを一つにまとめる</a:t>
            </a:r>
            <a:endParaRPr kumimoji="1" lang="en-US" altLang="ja-JP" sz="1400" dirty="0"/>
          </a:p>
          <a:p>
            <a:r>
              <a:rPr lang="en-US" altLang="ja-JP" sz="1400" dirty="0"/>
              <a:t>	</a:t>
            </a:r>
            <a:r>
              <a:rPr lang="en-US" altLang="ja-JP" sz="1400" dirty="0" err="1"/>
              <a:t>jawiki.txt</a:t>
            </a:r>
            <a:r>
              <a:rPr lang="en-US" altLang="ja-JP" sz="1400" dirty="0"/>
              <a:t> (6.1GB</a:t>
            </a:r>
            <a:r>
              <a:rPr lang="ja-JP" altLang="en-US" sz="1400"/>
              <a:t>程度の容量（？））</a:t>
            </a:r>
            <a:endParaRPr kumimoji="1"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136109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6456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円/楕円 31">
            <a:extLst>
              <a:ext uri="{FF2B5EF4-FFF2-40B4-BE49-F238E27FC236}">
                <a16:creationId xmlns:a16="http://schemas.microsoft.com/office/drawing/2014/main" id="{3FA6C212-CE91-FE4D-A265-402494ACA533}"/>
              </a:ext>
            </a:extLst>
          </p:cNvPr>
          <p:cNvSpPr/>
          <p:nvPr/>
        </p:nvSpPr>
        <p:spPr>
          <a:xfrm>
            <a:off x="3507781" y="4165516"/>
            <a:ext cx="2729516" cy="221782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6" name="角丸四角形 45"/>
          <p:cNvSpPr/>
          <p:nvPr/>
        </p:nvSpPr>
        <p:spPr>
          <a:xfrm>
            <a:off x="4155258" y="4711770"/>
            <a:ext cx="1458912" cy="965200"/>
          </a:xfrm>
          <a:prstGeom prst="roundRect">
            <a:avLst/>
          </a:prstGeom>
          <a:gradFill>
            <a:gsLst>
              <a:gs pos="0">
                <a:srgbClr val="1B85AD"/>
              </a:gs>
              <a:gs pos="43000">
                <a:srgbClr val="60C6CD"/>
              </a:gs>
              <a:gs pos="100000">
                <a:srgbClr val="CCFFFF"/>
              </a:gs>
            </a:gsLst>
          </a:gradFill>
          <a:ln>
            <a:solidFill>
              <a:srgbClr val="0070C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1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Deep Learning</a:t>
            </a:r>
          </a:p>
          <a:p>
            <a:pPr algn="ctr">
              <a:defRPr/>
            </a:pPr>
            <a:r>
              <a:rPr lang="en-US" altLang="ja-JP" sz="1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Models</a:t>
            </a:r>
            <a:endParaRPr lang="ja-JP" altLang="en-US" sz="12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3" name="円形吹き出し 12">
            <a:extLst>
              <a:ext uri="{FF2B5EF4-FFF2-40B4-BE49-F238E27FC236}">
                <a16:creationId xmlns:a16="http://schemas.microsoft.com/office/drawing/2014/main" id="{FCCF90D6-9C96-9F40-9C2F-BB480DF52B98}"/>
              </a:ext>
            </a:extLst>
          </p:cNvPr>
          <p:cNvSpPr/>
          <p:nvPr/>
        </p:nvSpPr>
        <p:spPr>
          <a:xfrm>
            <a:off x="5431098" y="1031208"/>
            <a:ext cx="3517640" cy="1976291"/>
          </a:xfrm>
          <a:prstGeom prst="wedgeEllipseCallout">
            <a:avLst>
              <a:gd name="adj1" fmla="val -54393"/>
              <a:gd name="adj2" fmla="val -23807"/>
            </a:avLst>
          </a:prstGeom>
          <a:solidFill>
            <a:schemeClr val="bg1"/>
          </a:solidFill>
          <a:ln w="2222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644B860-9A5F-334E-8464-5B343D922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141" y="1688437"/>
            <a:ext cx="1350198" cy="843874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8" name="右矢印 7">
            <a:extLst>
              <a:ext uri="{FF2B5EF4-FFF2-40B4-BE49-F238E27FC236}">
                <a16:creationId xmlns:a16="http://schemas.microsoft.com/office/drawing/2014/main" id="{77A5CE36-0A40-A140-885B-E46209DC6942}"/>
              </a:ext>
            </a:extLst>
          </p:cNvPr>
          <p:cNvSpPr/>
          <p:nvPr/>
        </p:nvSpPr>
        <p:spPr>
          <a:xfrm>
            <a:off x="3089883" y="2105036"/>
            <a:ext cx="432000" cy="2887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2934A88-7354-BE49-9BDE-96F35B87A97D}"/>
              </a:ext>
            </a:extLst>
          </p:cNvPr>
          <p:cNvSpPr txBox="1"/>
          <p:nvPr/>
        </p:nvSpPr>
        <p:spPr>
          <a:xfrm>
            <a:off x="637400" y="1242942"/>
            <a:ext cx="12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分析対象文書</a:t>
            </a:r>
            <a:endParaRPr kumimoji="1" lang="en-US" altLang="ja-JP" sz="12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（</a:t>
            </a:r>
            <a:r>
              <a:rPr lang="en-US" altLang="ja-JP" sz="1200" i="1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ex..</a:t>
            </a:r>
            <a:r>
              <a:rPr lang="en-US" altLang="ja-JP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ja-JP" altLang="en-US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税公金）</a:t>
            </a:r>
            <a:endParaRPr kumimoji="1" lang="en-US" altLang="ja-JP" sz="12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F5E3536-BC25-754B-BA90-92CC81EADAD5}"/>
              </a:ext>
            </a:extLst>
          </p:cNvPr>
          <p:cNvSpPr txBox="1"/>
          <p:nvPr/>
        </p:nvSpPr>
        <p:spPr>
          <a:xfrm>
            <a:off x="3493674" y="920911"/>
            <a:ext cx="2085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テキストライン（</a:t>
            </a:r>
            <a:r>
              <a:rPr lang="en-US" altLang="ja-JP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BB</a:t>
            </a:r>
            <a:r>
              <a:rPr lang="ja-JP" altLang="en-US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）抽出</a:t>
            </a:r>
            <a:endParaRPr kumimoji="1" lang="en-US" altLang="ja-JP" sz="12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893C0A35-E129-8944-955D-087CEF61D697}"/>
              </a:ext>
            </a:extLst>
          </p:cNvPr>
          <p:cNvSpPr/>
          <p:nvPr/>
        </p:nvSpPr>
        <p:spPr>
          <a:xfrm>
            <a:off x="7313201" y="3875716"/>
            <a:ext cx="1052127" cy="733927"/>
          </a:xfrm>
          <a:prstGeom prst="ellipse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50" b="1" dirty="0">
                <a:solidFill>
                  <a:schemeClr val="bg1"/>
                </a:solidFill>
                <a:latin typeface="+mn-ea"/>
              </a:rPr>
              <a:t>Cluster1</a:t>
            </a:r>
          </a:p>
          <a:p>
            <a:pPr algn="ctr"/>
            <a:r>
              <a:rPr lang="en-US" altLang="ja-JP" sz="1050" b="1" dirty="0">
                <a:solidFill>
                  <a:schemeClr val="bg1"/>
                </a:solidFill>
                <a:latin typeface="+mn-ea"/>
              </a:rPr>
              <a:t>[</a:t>
            </a:r>
            <a:r>
              <a:rPr lang="ja-JP" altLang="en-US" sz="1050" b="1">
                <a:solidFill>
                  <a:schemeClr val="bg1"/>
                </a:solidFill>
                <a:latin typeface="+mn-ea"/>
              </a:rPr>
              <a:t>合計額</a:t>
            </a:r>
            <a:r>
              <a:rPr lang="en-US" altLang="ja-JP" sz="1050" b="1" dirty="0">
                <a:solidFill>
                  <a:schemeClr val="bg1"/>
                </a:solidFill>
                <a:latin typeface="+mn-ea"/>
              </a:rPr>
              <a:t>]</a:t>
            </a:r>
            <a:endParaRPr kumimoji="1" lang="ja-JP" altLang="en-US" sz="105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4F9E7FCA-BAC5-A144-A4AC-8DF07397067F}"/>
              </a:ext>
            </a:extLst>
          </p:cNvPr>
          <p:cNvCxnSpPr>
            <a:cxnSpLocks/>
            <a:stCxn id="39" idx="2"/>
            <a:endCxn id="19" idx="1"/>
          </p:cNvCxnSpPr>
          <p:nvPr/>
        </p:nvCxnSpPr>
        <p:spPr>
          <a:xfrm>
            <a:off x="6979565" y="3088631"/>
            <a:ext cx="487716" cy="894566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2">
            <a:extLst>
              <a:ext uri="{FF2B5EF4-FFF2-40B4-BE49-F238E27FC236}">
                <a16:creationId xmlns:a16="http://schemas.microsoft.com/office/drawing/2014/main" id="{BF46A31C-989D-454F-805F-A5F2D62B9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638" y="169863"/>
            <a:ext cx="826861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r>
              <a:rPr lang="ja-JP" altLang="en-US" sz="3200" b="1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項目名学習</a:t>
            </a:r>
            <a:r>
              <a:rPr lang="ja-JP" altLang="en-US" sz="3200" b="1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モデル（</a:t>
            </a:r>
            <a:r>
              <a:rPr lang="en-US" altLang="ja-JP" sz="3200" b="1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Corpus</a:t>
            </a:r>
            <a:r>
              <a:rPr lang="ja-JP" altLang="en-US" sz="3200" b="1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化</a:t>
            </a:r>
            <a:r>
              <a:rPr lang="ja-JP" altLang="en-US" sz="3200" b="1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（</a:t>
            </a:r>
            <a:r>
              <a:rPr lang="ja-JP" altLang="en-US" sz="3200" b="1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？</a:t>
            </a:r>
            <a:r>
              <a:rPr lang="ja-JP" altLang="en-US" sz="3200" b="1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））</a:t>
            </a:r>
            <a:r>
              <a:rPr lang="ja-JP" altLang="en-US" sz="3200" b="1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作成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5F8A5A0-38F4-7D49-8FAA-A4525AB66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979" y="1755214"/>
            <a:ext cx="585560" cy="5855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5149621-CEAA-2946-A06E-FF26A6B92E64}"/>
              </a:ext>
            </a:extLst>
          </p:cNvPr>
          <p:cNvSpPr txBox="1"/>
          <p:nvPr/>
        </p:nvSpPr>
        <p:spPr>
          <a:xfrm>
            <a:off x="1804710" y="2496554"/>
            <a:ext cx="814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i="1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CerveloX</a:t>
            </a:r>
            <a:endParaRPr kumimoji="1" lang="ja-JP" altLang="en-US" sz="1200" i="1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9" name="右矢印 28">
            <a:extLst>
              <a:ext uri="{FF2B5EF4-FFF2-40B4-BE49-F238E27FC236}">
                <a16:creationId xmlns:a16="http://schemas.microsoft.com/office/drawing/2014/main" id="{DB9AAF3E-66B1-4049-B3D7-4885BC123700}"/>
              </a:ext>
            </a:extLst>
          </p:cNvPr>
          <p:cNvSpPr/>
          <p:nvPr/>
        </p:nvSpPr>
        <p:spPr>
          <a:xfrm>
            <a:off x="1040498" y="1894548"/>
            <a:ext cx="432000" cy="2887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C4943A7-E9BB-D546-8F58-761B82D78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9469" y="1191127"/>
            <a:ext cx="1239848" cy="185820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4E564910-0D90-2A46-AA65-C9E13EC3CD14}"/>
              </a:ext>
            </a:extLst>
          </p:cNvPr>
          <p:cNvSpPr txBox="1"/>
          <p:nvPr/>
        </p:nvSpPr>
        <p:spPr>
          <a:xfrm>
            <a:off x="8296866" y="4113287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・・・</a:t>
            </a:r>
            <a:endParaRPr kumimoji="1" lang="en-US" altLang="ja-JP" sz="12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087E01DB-0FEF-AA4C-860F-23AB67901A87}"/>
              </a:ext>
            </a:extLst>
          </p:cNvPr>
          <p:cNvSpPr txBox="1"/>
          <p:nvPr/>
        </p:nvSpPr>
        <p:spPr>
          <a:xfrm>
            <a:off x="5774912" y="1073311"/>
            <a:ext cx="1261884" cy="27699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200">
                <a:latin typeface="+mn-ea"/>
                <a:ea typeface="+mn-ea"/>
              </a:rPr>
              <a:t>公共水道使用料</a:t>
            </a:r>
            <a:endParaRPr kumimoji="1" lang="en-US" altLang="ja-JP" sz="1200" dirty="0">
              <a:latin typeface="+mn-ea"/>
              <a:ea typeface="+mn-ea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758A5D2F-0500-5A46-8E43-1FC30B9A4F5E}"/>
              </a:ext>
            </a:extLst>
          </p:cNvPr>
          <p:cNvSpPr txBox="1"/>
          <p:nvPr/>
        </p:nvSpPr>
        <p:spPr>
          <a:xfrm>
            <a:off x="6462200" y="1445353"/>
            <a:ext cx="1107996" cy="27699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200">
                <a:latin typeface="+mn-ea"/>
                <a:ea typeface="+mn-ea"/>
              </a:rPr>
              <a:t>納入済通知書</a:t>
            </a:r>
            <a:endParaRPr lang="en-US" altLang="ja-JP" sz="1200" dirty="0">
              <a:latin typeface="+mn-ea"/>
              <a:ea typeface="+mn-ea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A9746E78-23D9-DC47-9488-C0BAE8E4F3DD}"/>
              </a:ext>
            </a:extLst>
          </p:cNvPr>
          <p:cNvSpPr txBox="1"/>
          <p:nvPr/>
        </p:nvSpPr>
        <p:spPr>
          <a:xfrm>
            <a:off x="5712992" y="1811503"/>
            <a:ext cx="800219" cy="27699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200">
                <a:latin typeface="+mn-ea"/>
                <a:ea typeface="+mn-ea"/>
              </a:rPr>
              <a:t>口座番号</a:t>
            </a:r>
            <a:endParaRPr lang="en-US" altLang="ja-JP" sz="1200" dirty="0">
              <a:latin typeface="+mn-ea"/>
              <a:ea typeface="+mn-ea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186AC247-9AA7-D749-A3EF-64C61F4A64D4}"/>
              </a:ext>
            </a:extLst>
          </p:cNvPr>
          <p:cNvSpPr txBox="1"/>
          <p:nvPr/>
        </p:nvSpPr>
        <p:spPr>
          <a:xfrm>
            <a:off x="6613118" y="2811632"/>
            <a:ext cx="732893" cy="27699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1200">
                <a:latin typeface="+mn-ea"/>
                <a:ea typeface="+mn-ea"/>
              </a:rPr>
              <a:t>合 計 額</a:t>
            </a:r>
            <a:endParaRPr kumimoji="1" lang="en-US" altLang="ja-JP" sz="1200" dirty="0">
              <a:latin typeface="+mn-ea"/>
              <a:ea typeface="+mn-ea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AD3033D7-CBD3-6849-876C-4E79A27E7C77}"/>
              </a:ext>
            </a:extLst>
          </p:cNvPr>
          <p:cNvSpPr txBox="1"/>
          <p:nvPr/>
        </p:nvSpPr>
        <p:spPr>
          <a:xfrm>
            <a:off x="7625149" y="2525876"/>
            <a:ext cx="652743" cy="27699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200" dirty="0">
                <a:latin typeface="+mn-ea"/>
                <a:ea typeface="+mn-ea"/>
              </a:rPr>
              <a:t>53,999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5E8314B3-CD6C-9645-BE6C-004C599A0E5A}"/>
              </a:ext>
            </a:extLst>
          </p:cNvPr>
          <p:cNvSpPr txBox="1"/>
          <p:nvPr/>
        </p:nvSpPr>
        <p:spPr>
          <a:xfrm>
            <a:off x="7667404" y="1930363"/>
            <a:ext cx="338554" cy="27699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1200">
                <a:latin typeface="+mn-ea"/>
                <a:ea typeface="+mn-ea"/>
              </a:rPr>
              <a:t>円</a:t>
            </a:r>
            <a:endParaRPr kumimoji="1" lang="en-US" altLang="ja-JP" sz="1200" dirty="0">
              <a:latin typeface="+mn-ea"/>
              <a:ea typeface="+mn-ea"/>
            </a:endParaRPr>
          </a:p>
        </p:txBody>
      </p:sp>
      <p:sp>
        <p:nvSpPr>
          <p:cNvPr id="43" name="円/楕円 42">
            <a:extLst>
              <a:ext uri="{FF2B5EF4-FFF2-40B4-BE49-F238E27FC236}">
                <a16:creationId xmlns:a16="http://schemas.microsoft.com/office/drawing/2014/main" id="{2DD22884-0C7E-C148-A6AB-268B91DBDABA}"/>
              </a:ext>
            </a:extLst>
          </p:cNvPr>
          <p:cNvSpPr/>
          <p:nvPr/>
        </p:nvSpPr>
        <p:spPr>
          <a:xfrm>
            <a:off x="5929686" y="3456607"/>
            <a:ext cx="1199964" cy="733927"/>
          </a:xfrm>
          <a:prstGeom prst="ellipse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50" b="1" dirty="0">
                <a:solidFill>
                  <a:schemeClr val="bg1"/>
                </a:solidFill>
                <a:latin typeface="+mn-ea"/>
              </a:rPr>
              <a:t>Cluster2</a:t>
            </a:r>
          </a:p>
          <a:p>
            <a:pPr algn="ctr"/>
            <a:r>
              <a:rPr kumimoji="1" lang="en-US" altLang="ja-JP" sz="1050" b="1" dirty="0">
                <a:solidFill>
                  <a:schemeClr val="bg1"/>
                </a:solidFill>
                <a:latin typeface="+mn-ea"/>
              </a:rPr>
              <a:t>[</a:t>
            </a:r>
            <a:r>
              <a:rPr kumimoji="1" lang="ja-JP" altLang="en-US" sz="1050" b="1">
                <a:solidFill>
                  <a:schemeClr val="bg1"/>
                </a:solidFill>
                <a:latin typeface="+mn-ea"/>
              </a:rPr>
              <a:t>口座番号</a:t>
            </a:r>
            <a:r>
              <a:rPr kumimoji="1" lang="en-US" altLang="ja-JP" sz="1050" b="1" dirty="0">
                <a:solidFill>
                  <a:schemeClr val="bg1"/>
                </a:solidFill>
                <a:latin typeface="+mn-ea"/>
              </a:rPr>
              <a:t>]</a:t>
            </a:r>
            <a:endParaRPr kumimoji="1" lang="ja-JP" altLang="en-US" sz="105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CD6C889F-4613-8747-88A3-5529B6D9CD18}"/>
              </a:ext>
            </a:extLst>
          </p:cNvPr>
          <p:cNvCxnSpPr>
            <a:cxnSpLocks/>
            <a:stCxn id="37" idx="2"/>
            <a:endCxn id="43" idx="0"/>
          </p:cNvCxnSpPr>
          <p:nvPr/>
        </p:nvCxnSpPr>
        <p:spPr>
          <a:xfrm>
            <a:off x="6113102" y="2088502"/>
            <a:ext cx="416566" cy="1368105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円/楕円 46">
            <a:extLst>
              <a:ext uri="{FF2B5EF4-FFF2-40B4-BE49-F238E27FC236}">
                <a16:creationId xmlns:a16="http://schemas.microsoft.com/office/drawing/2014/main" id="{FDFE4AAE-0010-CC46-9588-9BEB2FC55EFE}"/>
              </a:ext>
            </a:extLst>
          </p:cNvPr>
          <p:cNvSpPr/>
          <p:nvPr/>
        </p:nvSpPr>
        <p:spPr>
          <a:xfrm>
            <a:off x="3546056" y="4380544"/>
            <a:ext cx="893349" cy="666832"/>
          </a:xfrm>
          <a:prstGeom prst="ellipse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" b="1" dirty="0">
                <a:solidFill>
                  <a:schemeClr val="bg1"/>
                </a:solidFill>
                <a:latin typeface="+mn-ea"/>
              </a:rPr>
              <a:t>Model1</a:t>
            </a:r>
          </a:p>
          <a:p>
            <a:pPr algn="ctr"/>
            <a:r>
              <a:rPr kumimoji="1" lang="en-US" altLang="ja-JP" sz="800" b="1" dirty="0" smtClean="0">
                <a:solidFill>
                  <a:schemeClr val="bg1"/>
                </a:solidFill>
                <a:latin typeface="+mn-ea"/>
              </a:rPr>
              <a:t>[</a:t>
            </a:r>
            <a:r>
              <a:rPr kumimoji="1" lang="ja-JP" altLang="en-US" sz="800" b="1" dirty="0" smtClean="0">
                <a:solidFill>
                  <a:schemeClr val="bg1"/>
                </a:solidFill>
                <a:latin typeface="+mn-ea"/>
              </a:rPr>
              <a:t>合計額</a:t>
            </a:r>
            <a:r>
              <a:rPr kumimoji="1" lang="en-US" altLang="ja-JP" sz="800" b="1" dirty="0" smtClean="0">
                <a:solidFill>
                  <a:schemeClr val="bg1"/>
                </a:solidFill>
                <a:latin typeface="+mn-ea"/>
              </a:rPr>
              <a:t>]</a:t>
            </a:r>
            <a:endParaRPr kumimoji="1" lang="en-US" altLang="ja-JP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8" name="円/楕円 47">
            <a:extLst>
              <a:ext uri="{FF2B5EF4-FFF2-40B4-BE49-F238E27FC236}">
                <a16:creationId xmlns:a16="http://schemas.microsoft.com/office/drawing/2014/main" id="{31F3C6A0-4EF7-9042-9F40-C8432D42A065}"/>
              </a:ext>
            </a:extLst>
          </p:cNvPr>
          <p:cNvSpPr/>
          <p:nvPr/>
        </p:nvSpPr>
        <p:spPr>
          <a:xfrm>
            <a:off x="5177219" y="5297331"/>
            <a:ext cx="893349" cy="666832"/>
          </a:xfrm>
          <a:prstGeom prst="ellipse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" b="1" dirty="0">
                <a:solidFill>
                  <a:schemeClr val="bg1"/>
                </a:solidFill>
                <a:latin typeface="+mn-ea"/>
              </a:rPr>
              <a:t>Model2</a:t>
            </a:r>
          </a:p>
          <a:p>
            <a:pPr algn="ctr"/>
            <a:r>
              <a:rPr kumimoji="1" lang="en-US" altLang="ja-JP" sz="700" b="1" dirty="0" smtClean="0">
                <a:solidFill>
                  <a:schemeClr val="bg1"/>
                </a:solidFill>
                <a:latin typeface="+mn-ea"/>
              </a:rPr>
              <a:t>[</a:t>
            </a:r>
            <a:r>
              <a:rPr kumimoji="1" lang="ja-JP" altLang="en-US" sz="700" b="1" dirty="0" smtClean="0">
                <a:solidFill>
                  <a:schemeClr val="bg1"/>
                </a:solidFill>
                <a:latin typeface="+mn-ea"/>
              </a:rPr>
              <a:t>口座番号</a:t>
            </a:r>
            <a:r>
              <a:rPr kumimoji="1" lang="en-US" altLang="ja-JP" sz="700" b="1" dirty="0" smtClean="0">
                <a:solidFill>
                  <a:schemeClr val="bg1"/>
                </a:solidFill>
                <a:latin typeface="+mn-ea"/>
              </a:rPr>
              <a:t>]</a:t>
            </a:r>
            <a:endParaRPr kumimoji="1" lang="en-US" altLang="ja-JP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9" name="円/楕円 48">
            <a:extLst>
              <a:ext uri="{FF2B5EF4-FFF2-40B4-BE49-F238E27FC236}">
                <a16:creationId xmlns:a16="http://schemas.microsoft.com/office/drawing/2014/main" id="{414980EF-1056-574C-B664-61441057C351}"/>
              </a:ext>
            </a:extLst>
          </p:cNvPr>
          <p:cNvSpPr/>
          <p:nvPr/>
        </p:nvSpPr>
        <p:spPr>
          <a:xfrm>
            <a:off x="3722266" y="5514023"/>
            <a:ext cx="893349" cy="666832"/>
          </a:xfrm>
          <a:prstGeom prst="ellipse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" b="1" dirty="0">
                <a:solidFill>
                  <a:schemeClr val="bg1"/>
                </a:solidFill>
                <a:latin typeface="+mn-ea"/>
              </a:rPr>
              <a:t>Model3</a:t>
            </a:r>
          </a:p>
          <a:p>
            <a:pPr algn="ctr"/>
            <a:r>
              <a:rPr lang="en-US" altLang="ja-JP" sz="800" b="1" dirty="0" smtClean="0">
                <a:solidFill>
                  <a:schemeClr val="bg1"/>
                </a:solidFill>
                <a:latin typeface="+mn-ea"/>
              </a:rPr>
              <a:t>[----]</a:t>
            </a:r>
            <a:endParaRPr kumimoji="1" lang="en-US" altLang="ja-JP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2FD5CF34-E4A9-9146-A845-77E941FFC91B}"/>
              </a:ext>
            </a:extLst>
          </p:cNvPr>
          <p:cNvSpPr txBox="1"/>
          <p:nvPr/>
        </p:nvSpPr>
        <p:spPr>
          <a:xfrm>
            <a:off x="4285761" y="4047298"/>
            <a:ext cx="1797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i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[</a:t>
            </a:r>
            <a:r>
              <a:rPr kumimoji="1" lang="ja-JP" altLang="en-US" sz="1200" i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学習</a:t>
            </a:r>
            <a:r>
              <a:rPr kumimoji="1" lang="ja-JP" altLang="en-US" sz="1200" i="1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モデル </a:t>
            </a:r>
            <a:r>
              <a:rPr kumimoji="1" lang="en-US" altLang="ja-JP" sz="1200" i="1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DB</a:t>
            </a:r>
            <a:r>
              <a:rPr kumimoji="1" lang="ja-JP" altLang="en-US" sz="1200" i="1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（？）</a:t>
            </a:r>
            <a:r>
              <a:rPr kumimoji="1" lang="en-US" altLang="ja-JP" sz="1200" i="1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]</a:t>
            </a:r>
          </a:p>
          <a:p>
            <a:r>
              <a:rPr lang="ja-JP" altLang="en-US" sz="1200" i="1" dirty="0"/>
              <a:t>（</a:t>
            </a:r>
            <a:r>
              <a:rPr lang="en-US" altLang="ja-JP" sz="1200" i="1" dirty="0"/>
              <a:t>Multiclass</a:t>
            </a:r>
            <a:r>
              <a:rPr lang="ja-JP" altLang="en-US" sz="1200" i="1" dirty="0"/>
              <a:t> </a:t>
            </a:r>
            <a:r>
              <a:rPr lang="en-US" altLang="ja-JP" sz="1200" i="1" dirty="0"/>
              <a:t>Models</a:t>
            </a:r>
            <a:r>
              <a:rPr lang="ja-JP" altLang="en-US" sz="1200" i="1" dirty="0"/>
              <a:t>）</a:t>
            </a:r>
          </a:p>
          <a:p>
            <a:endParaRPr kumimoji="1" lang="ja-JP" altLang="en-US" sz="1200" i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E2F1700-9114-F149-965D-974FF993CC30}"/>
              </a:ext>
            </a:extLst>
          </p:cNvPr>
          <p:cNvSpPr txBox="1"/>
          <p:nvPr/>
        </p:nvSpPr>
        <p:spPr>
          <a:xfrm>
            <a:off x="6163058" y="2304425"/>
            <a:ext cx="1340864" cy="27699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r>
              <a:rPr kumimoji="1" lang="en-US" altLang="ja-JP" sz="1200" dirty="0">
                <a:latin typeface="+mn-ea"/>
                <a:ea typeface="+mn-ea"/>
              </a:rPr>
              <a:t>01770-3-960066</a:t>
            </a:r>
          </a:p>
        </p:txBody>
      </p:sp>
      <p:sp>
        <p:nvSpPr>
          <p:cNvPr id="54" name="曲折矢印 53">
            <a:extLst>
              <a:ext uri="{FF2B5EF4-FFF2-40B4-BE49-F238E27FC236}">
                <a16:creationId xmlns:a16="http://schemas.microsoft.com/office/drawing/2014/main" id="{08DBB45A-2E03-8E4F-A76E-CB9C053E5C59}"/>
              </a:ext>
            </a:extLst>
          </p:cNvPr>
          <p:cNvSpPr/>
          <p:nvPr/>
        </p:nvSpPr>
        <p:spPr>
          <a:xfrm rot="10800000">
            <a:off x="6067318" y="4398785"/>
            <a:ext cx="1183578" cy="1144759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aphicFrame>
        <p:nvGraphicFramePr>
          <p:cNvPr id="55" name="表 54">
            <a:extLst>
              <a:ext uri="{FF2B5EF4-FFF2-40B4-BE49-F238E27FC236}">
                <a16:creationId xmlns:a16="http://schemas.microsoft.com/office/drawing/2014/main" id="{C52E2195-EA10-8147-BC2A-A382AAB1B5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241539"/>
              </p:ext>
            </p:extLst>
          </p:nvPr>
        </p:nvGraphicFramePr>
        <p:xfrm>
          <a:off x="270601" y="4491094"/>
          <a:ext cx="2202498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7405">
                  <a:extLst>
                    <a:ext uri="{9D8B030D-6E8A-4147-A177-3AD203B41FA5}">
                      <a16:colId xmlns:a16="http://schemas.microsoft.com/office/drawing/2014/main" val="1076731658"/>
                    </a:ext>
                  </a:extLst>
                </a:gridCol>
                <a:gridCol w="1375093">
                  <a:extLst>
                    <a:ext uri="{9D8B030D-6E8A-4147-A177-3AD203B41FA5}">
                      <a16:colId xmlns:a16="http://schemas.microsoft.com/office/drawing/2014/main" val="25109180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/>
                        <a:t>Key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/>
                        <a:t>Value</a:t>
                      </a:r>
                      <a:endParaRPr kumimoji="1" lang="ja-JP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012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1200"/>
                        <a:t>合計額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model1: </a:t>
                      </a:r>
                      <a:r>
                        <a:rPr kumimoji="1" lang="ja-JP" altLang="en-US" sz="1200" dirty="0"/>
                        <a:t>合計額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5061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1200"/>
                        <a:t>口座番号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model2: </a:t>
                      </a:r>
                      <a:r>
                        <a:rPr kumimoji="1" lang="ja-JP" altLang="en-US" sz="1200"/>
                        <a:t>口座番号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549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1200" dirty="0"/>
                        <a:t>加入者名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model3:</a:t>
                      </a:r>
                      <a:r>
                        <a:rPr kumimoji="1" lang="ja-JP" altLang="en-US" sz="1200" dirty="0"/>
                        <a:t> 加入者名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471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711309"/>
                  </a:ext>
                </a:extLst>
              </a:tr>
            </a:tbl>
          </a:graphicData>
        </a:graphic>
      </p:graphicFrame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03E7CAF4-56A1-5148-A1AA-6C3BD23B3B27}"/>
              </a:ext>
            </a:extLst>
          </p:cNvPr>
          <p:cNvSpPr txBox="1"/>
          <p:nvPr/>
        </p:nvSpPr>
        <p:spPr>
          <a:xfrm>
            <a:off x="194983" y="4222957"/>
            <a:ext cx="2781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i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[</a:t>
            </a:r>
            <a:r>
              <a:rPr kumimoji="1" lang="ja-JP" altLang="en-US" sz="1200" i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項目名学習</a:t>
            </a:r>
            <a:r>
              <a:rPr kumimoji="1" lang="ja-JP" altLang="en-US" sz="1200" i="1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モデル表 </a:t>
            </a:r>
            <a:r>
              <a:rPr kumimoji="1" lang="en-US" altLang="ja-JP" sz="1200" i="1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[Corpus</a:t>
            </a:r>
            <a:r>
              <a:rPr kumimoji="1" lang="ja-JP" altLang="en-US" sz="1200" i="1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化</a:t>
            </a:r>
            <a:r>
              <a:rPr kumimoji="1" lang="en-US" altLang="ja-JP" sz="1200" i="1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kumimoji="1" lang="ja-JP" altLang="en-US" sz="1200" i="1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？</a:t>
            </a:r>
            <a:r>
              <a:rPr lang="en-US" altLang="ja-JP" sz="1200" i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  <a:r>
              <a:rPr kumimoji="1" lang="en-US" altLang="ja-JP" sz="1200" i="1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]]</a:t>
            </a:r>
            <a:endParaRPr kumimoji="1" lang="ja-JP" altLang="en-US" sz="1200" i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7" name="左矢印 56">
            <a:extLst>
              <a:ext uri="{FF2B5EF4-FFF2-40B4-BE49-F238E27FC236}">
                <a16:creationId xmlns:a16="http://schemas.microsoft.com/office/drawing/2014/main" id="{41463CD6-F5A6-074C-90A7-B56B534F9392}"/>
              </a:ext>
            </a:extLst>
          </p:cNvPr>
          <p:cNvSpPr/>
          <p:nvPr/>
        </p:nvSpPr>
        <p:spPr>
          <a:xfrm rot="1806593">
            <a:off x="2793989" y="4741695"/>
            <a:ext cx="653129" cy="5522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4D52AFA2-261E-B943-B12F-E2684B7AB48E}"/>
              </a:ext>
            </a:extLst>
          </p:cNvPr>
          <p:cNvSpPr txBox="1"/>
          <p:nvPr/>
        </p:nvSpPr>
        <p:spPr>
          <a:xfrm>
            <a:off x="7934064" y="1082892"/>
            <a:ext cx="1896673" cy="276999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テキスト</a:t>
            </a:r>
            <a:r>
              <a:rPr lang="ja-JP" altLang="en-US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ライン</a:t>
            </a:r>
            <a:r>
              <a:rPr lang="en-US" altLang="ja-JP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kumimoji="1" lang="en-US" altLang="ja-JP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BB</a:t>
            </a:r>
            <a:r>
              <a:rPr lang="en-US" altLang="ja-JP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  <a:r>
              <a:rPr lang="ja-JP" altLang="en-US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抽出</a:t>
            </a:r>
            <a:endParaRPr kumimoji="1" lang="ja-JP" altLang="en-US" sz="12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59" name="図 58">
            <a:extLst>
              <a:ext uri="{FF2B5EF4-FFF2-40B4-BE49-F238E27FC236}">
                <a16:creationId xmlns:a16="http://schemas.microsoft.com/office/drawing/2014/main" id="{66E3EF8B-A058-C145-92CA-274DAAA943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1869" y="1343527"/>
            <a:ext cx="1239848" cy="185820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id="{D15C1F61-236A-494B-9F9D-9E8FFE86E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4269" y="1495927"/>
            <a:ext cx="1239848" cy="185820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25B240D0-AA8F-6F46-895C-D8C40C44E644}"/>
              </a:ext>
            </a:extLst>
          </p:cNvPr>
          <p:cNvSpPr txBox="1"/>
          <p:nvPr/>
        </p:nvSpPr>
        <p:spPr>
          <a:xfrm>
            <a:off x="4723995" y="2985089"/>
            <a:ext cx="880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000"/>
            <a:r>
              <a:rPr kumimoji="1"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</a:t>
            </a:r>
            <a:endParaRPr kumimoji="1" lang="en-US" altLang="ja-JP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36000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　</a:t>
            </a:r>
            <a:r>
              <a:rPr kumimoji="1"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36000"/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 </a:t>
            </a:r>
            <a:r>
              <a:rPr kumimoji="1"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　</a:t>
            </a:r>
            <a:r>
              <a:rPr kumimoji="1" lang="en-US" altLang="ja-JP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kumimoji="1"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E808C929-72D2-484B-99D0-9EEED320158B}"/>
              </a:ext>
            </a:extLst>
          </p:cNvPr>
          <p:cNvSpPr txBox="1"/>
          <p:nvPr/>
        </p:nvSpPr>
        <p:spPr>
          <a:xfrm>
            <a:off x="7391050" y="4662997"/>
            <a:ext cx="2153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-</a:t>
            </a:r>
            <a:r>
              <a:rPr lang="ja-JP" altLang="en-US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テキストライン抽出（</a:t>
            </a:r>
            <a:r>
              <a:rPr lang="en-US" altLang="ja-JP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BB</a:t>
            </a:r>
            <a:r>
              <a:rPr lang="ja-JP" altLang="en-US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）</a:t>
            </a:r>
            <a:endParaRPr lang="en-US" altLang="ja-JP" sz="12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-</a:t>
            </a:r>
            <a:r>
              <a:rPr lang="ja-JP" altLang="en-US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項目名ごとに</a:t>
            </a:r>
            <a:r>
              <a:rPr lang="en-US" altLang="ja-JP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Cluster</a:t>
            </a:r>
            <a:r>
              <a:rPr lang="ja-JP" altLang="en-US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化</a:t>
            </a:r>
            <a:endParaRPr lang="en-US" altLang="ja-JP" sz="12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-</a:t>
            </a:r>
            <a:r>
              <a:rPr lang="ja-JP" altLang="en-US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文字認識を</a:t>
            </a:r>
            <a:r>
              <a:rPr lang="ja-JP" altLang="en-US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実施</a:t>
            </a:r>
            <a:r>
              <a:rPr lang="en-US" altLang="ja-JP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(?</a:t>
            </a:r>
            <a:r>
              <a:rPr lang="en-US" altLang="ja-JP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  <a:endParaRPr lang="en-US" altLang="ja-JP" sz="12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5" name="円/楕円 18">
            <a:extLst>
              <a:ext uri="{FF2B5EF4-FFF2-40B4-BE49-F238E27FC236}">
                <a16:creationId xmlns:a16="http://schemas.microsoft.com/office/drawing/2014/main" id="{893C0A35-E129-8944-955D-087CEF61D697}"/>
              </a:ext>
            </a:extLst>
          </p:cNvPr>
          <p:cNvSpPr/>
          <p:nvPr/>
        </p:nvSpPr>
        <p:spPr>
          <a:xfrm>
            <a:off x="8730051" y="3863810"/>
            <a:ext cx="1021166" cy="733927"/>
          </a:xfrm>
          <a:prstGeom prst="ellipse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50" b="1" dirty="0" smtClean="0">
                <a:solidFill>
                  <a:schemeClr val="bg1"/>
                </a:solidFill>
                <a:latin typeface="+mn-ea"/>
              </a:rPr>
              <a:t>Cluster9</a:t>
            </a:r>
            <a:endParaRPr kumimoji="1" lang="en-US" altLang="ja-JP" sz="105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ja-JP" sz="1050" b="1" dirty="0" smtClean="0">
                <a:solidFill>
                  <a:schemeClr val="bg1"/>
                </a:solidFill>
                <a:latin typeface="+mn-ea"/>
              </a:rPr>
              <a:t>[---]</a:t>
            </a:r>
            <a:endParaRPr kumimoji="1" lang="ja-JP" altLang="en-US" sz="105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E808C929-72D2-484B-99D0-9EEED320158B}"/>
              </a:ext>
            </a:extLst>
          </p:cNvPr>
          <p:cNvSpPr txBox="1"/>
          <p:nvPr/>
        </p:nvSpPr>
        <p:spPr>
          <a:xfrm>
            <a:off x="6136122" y="5544065"/>
            <a:ext cx="3451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-</a:t>
            </a:r>
            <a:r>
              <a:rPr lang="ja-JP" altLang="en-US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各</a:t>
            </a:r>
            <a:r>
              <a:rPr lang="en-US" altLang="ja-JP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Cluster</a:t>
            </a:r>
            <a:r>
              <a:rPr lang="ja-JP" altLang="en-US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ごとに学習モデル作成</a:t>
            </a:r>
            <a:endParaRPr lang="en-US" altLang="ja-JP" sz="12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-</a:t>
            </a:r>
            <a:r>
              <a:rPr lang="ja-JP" altLang="en-US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学習</a:t>
            </a:r>
            <a:r>
              <a:rPr lang="ja-JP" altLang="en-US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済</a:t>
            </a:r>
            <a:r>
              <a:rPr lang="ja-JP" altLang="en-US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みのモデルをラベリング</a:t>
            </a:r>
            <a:endParaRPr lang="en-US" altLang="ja-JP" sz="12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-</a:t>
            </a:r>
            <a:r>
              <a:rPr lang="ja-JP" altLang="en-US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ラベリング</a:t>
            </a:r>
            <a:r>
              <a:rPr lang="en-US" altLang="ja-JP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(Key</a:t>
            </a:r>
            <a:r>
              <a:rPr lang="en-US" altLang="ja-JP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  <a:r>
              <a:rPr lang="ja-JP" altLang="en-US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された</a:t>
            </a:r>
            <a:r>
              <a:rPr lang="ja-JP" altLang="en-US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モデルで</a:t>
            </a:r>
            <a:r>
              <a:rPr lang="en-US" altLang="ja-JP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Corpus</a:t>
            </a:r>
            <a:r>
              <a:rPr lang="ja-JP" altLang="en-US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を作成</a:t>
            </a:r>
            <a:endParaRPr lang="en-US" altLang="ja-JP" sz="12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135728" y="782690"/>
            <a:ext cx="32480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◆項目</a:t>
            </a:r>
            <a:r>
              <a:rPr lang="ja-JP" altLang="en-US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認識</a:t>
            </a:r>
            <a:r>
              <a:rPr lang="ja-JP" altLang="en-US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モデル 事前処理 </a:t>
            </a:r>
            <a:r>
              <a:rPr lang="en-US" altLang="ja-JP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[Corpus</a:t>
            </a:r>
            <a:r>
              <a:rPr lang="en-US" altLang="ja-JP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(?)</a:t>
            </a:r>
            <a:r>
              <a:rPr lang="ja-JP" altLang="en-US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作成</a:t>
            </a:r>
            <a:r>
              <a:rPr lang="en-US" altLang="ja-JP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]</a:t>
            </a:r>
            <a:endParaRPr kumimoji="1" lang="ja-JP" altLang="en-US" sz="12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72901" y="5942357"/>
            <a:ext cx="461665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・・・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447956" y="5959484"/>
            <a:ext cx="461665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・・・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E808C929-72D2-484B-99D0-9EEED320158B}"/>
              </a:ext>
            </a:extLst>
          </p:cNvPr>
          <p:cNvSpPr txBox="1"/>
          <p:nvPr/>
        </p:nvSpPr>
        <p:spPr>
          <a:xfrm>
            <a:off x="7350563" y="2993731"/>
            <a:ext cx="24929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地公体ごと使うに</a:t>
            </a:r>
            <a:r>
              <a:rPr lang="ja-JP" altLang="en-US" sz="1200" b="1" u="sng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フォントが違う</a:t>
            </a:r>
            <a:endParaRPr lang="en-US" altLang="ja-JP" sz="1200" b="1" u="sng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可能性</a:t>
            </a:r>
            <a:r>
              <a:rPr lang="ja-JP" altLang="en-US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があるため、なるべく</a:t>
            </a:r>
            <a:endParaRPr lang="en-US" altLang="ja-JP" sz="12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多</a:t>
            </a:r>
            <a:r>
              <a:rPr lang="ja-JP" altLang="en-US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くの</a:t>
            </a:r>
            <a:r>
              <a:rPr lang="ja-JP" altLang="en-US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帳票</a:t>
            </a:r>
            <a:r>
              <a:rPr lang="ja-JP" altLang="en-US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から項目名ごとに</a:t>
            </a:r>
            <a:endParaRPr lang="en-US" altLang="ja-JP" sz="12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Cluster</a:t>
            </a:r>
            <a:r>
              <a:rPr lang="ja-JP" altLang="en-US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化し、学習</a:t>
            </a:r>
            <a:r>
              <a:rPr lang="ja-JP" altLang="en-US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モデル</a:t>
            </a:r>
            <a:r>
              <a:rPr lang="ja-JP" altLang="en-US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を作成</a:t>
            </a:r>
            <a:endParaRPr lang="en-US" altLang="ja-JP" sz="12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" name="メモ 1"/>
          <p:cNvSpPr/>
          <p:nvPr/>
        </p:nvSpPr>
        <p:spPr>
          <a:xfrm>
            <a:off x="404425" y="1233991"/>
            <a:ext cx="274234" cy="261600"/>
          </a:xfrm>
          <a:prstGeom prst="foldedCorner">
            <a:avLst/>
          </a:prstGeom>
          <a:solidFill>
            <a:schemeClr val="bg1"/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44000" bIns="72000"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①</a:t>
            </a:r>
            <a:endParaRPr kumimoji="1" lang="ja-JP" altLang="en-US" sz="12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E808C929-72D2-484B-99D0-9EEED320158B}"/>
              </a:ext>
            </a:extLst>
          </p:cNvPr>
          <p:cNvSpPr txBox="1"/>
          <p:nvPr/>
        </p:nvSpPr>
        <p:spPr>
          <a:xfrm>
            <a:off x="387744" y="2803227"/>
            <a:ext cx="2973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項目を特定したい帳票から、</a:t>
            </a:r>
            <a:r>
              <a:rPr lang="en-US" altLang="ja-JP" sz="1200" dirty="0" err="1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CerveloX</a:t>
            </a:r>
            <a:r>
              <a:rPr lang="ja-JP" altLang="en-US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で</a:t>
            </a:r>
            <a:endParaRPr lang="en-US" altLang="ja-JP" sz="12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テキストライン抽出を行う。</a:t>
            </a:r>
            <a:endParaRPr lang="en-US" altLang="ja-JP" sz="12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2" name="メモ 51"/>
          <p:cNvSpPr/>
          <p:nvPr/>
        </p:nvSpPr>
        <p:spPr>
          <a:xfrm>
            <a:off x="7614900" y="1079201"/>
            <a:ext cx="274234" cy="277200"/>
          </a:xfrm>
          <a:prstGeom prst="foldedCorner">
            <a:avLst/>
          </a:prstGeom>
          <a:solidFill>
            <a:schemeClr val="bg1"/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44000" bIns="72000"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②</a:t>
            </a:r>
            <a:endParaRPr kumimoji="1" lang="ja-JP" altLang="en-US" sz="12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5" name="メモ 64"/>
          <p:cNvSpPr/>
          <p:nvPr/>
        </p:nvSpPr>
        <p:spPr>
          <a:xfrm>
            <a:off x="4038836" y="4045962"/>
            <a:ext cx="274234" cy="261600"/>
          </a:xfrm>
          <a:prstGeom prst="foldedCorner">
            <a:avLst/>
          </a:prstGeom>
          <a:solidFill>
            <a:schemeClr val="bg1"/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44000" bIns="72000"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③</a:t>
            </a:r>
            <a:endParaRPr kumimoji="1" lang="ja-JP" altLang="en-US" sz="12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E808C929-72D2-484B-99D0-9EEED320158B}"/>
              </a:ext>
            </a:extLst>
          </p:cNvPr>
          <p:cNvSpPr txBox="1"/>
          <p:nvPr/>
        </p:nvSpPr>
        <p:spPr>
          <a:xfrm>
            <a:off x="7860152" y="1360183"/>
            <a:ext cx="20249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分析対象帳票のすべての</a:t>
            </a:r>
            <a:endParaRPr lang="en-US" altLang="ja-JP" sz="10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1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テキストライン（</a:t>
            </a:r>
            <a:r>
              <a:rPr lang="en-US" altLang="ja-JP" sz="1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BB</a:t>
            </a:r>
            <a:r>
              <a:rPr lang="ja-JP" altLang="en-US" sz="1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）を</a:t>
            </a:r>
            <a:r>
              <a:rPr lang="ja-JP" altLang="en-US" sz="1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抽出、</a:t>
            </a:r>
            <a:endParaRPr lang="en-US" altLang="ja-JP" sz="10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BB</a:t>
            </a:r>
            <a:r>
              <a:rPr lang="ja-JP" altLang="en-US" sz="1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毎ごとにクラスタリングする</a:t>
            </a:r>
            <a:endParaRPr lang="en-US" altLang="ja-JP" sz="1000" b="1" u="sng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lang="en-US" altLang="ja-JP" sz="10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0263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円/楕円 45">
            <a:extLst>
              <a:ext uri="{FF2B5EF4-FFF2-40B4-BE49-F238E27FC236}">
                <a16:creationId xmlns:a16="http://schemas.microsoft.com/office/drawing/2014/main" id="{F4300A49-262C-694B-A784-7705B95A1260}"/>
              </a:ext>
            </a:extLst>
          </p:cNvPr>
          <p:cNvSpPr/>
          <p:nvPr/>
        </p:nvSpPr>
        <p:spPr>
          <a:xfrm>
            <a:off x="5725628" y="3650950"/>
            <a:ext cx="2729516" cy="221782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sp>
        <p:nvSpPr>
          <p:cNvPr id="34" name="角丸四角形 33"/>
          <p:cNvSpPr/>
          <p:nvPr/>
        </p:nvSpPr>
        <p:spPr>
          <a:xfrm>
            <a:off x="6412694" y="4304563"/>
            <a:ext cx="1458912" cy="965200"/>
          </a:xfrm>
          <a:prstGeom prst="roundRect">
            <a:avLst/>
          </a:prstGeom>
          <a:gradFill>
            <a:gsLst>
              <a:gs pos="0">
                <a:srgbClr val="1B85AD"/>
              </a:gs>
              <a:gs pos="43000">
                <a:srgbClr val="60C6CD"/>
              </a:gs>
              <a:gs pos="100000">
                <a:srgbClr val="CCFFFF"/>
              </a:gs>
            </a:gsLst>
          </a:gradFill>
          <a:ln>
            <a:solidFill>
              <a:srgbClr val="0070C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1400" dirty="0">
                <a:latin typeface="+mj-ea"/>
                <a:ea typeface="+mj-ea"/>
              </a:rPr>
              <a:t>Deep Learning</a:t>
            </a:r>
          </a:p>
          <a:p>
            <a:pPr algn="ctr">
              <a:defRPr/>
            </a:pPr>
            <a:r>
              <a:rPr lang="en-US" altLang="ja-JP" sz="1400" dirty="0">
                <a:latin typeface="+mj-ea"/>
                <a:ea typeface="+mj-ea"/>
              </a:rPr>
              <a:t>Models</a:t>
            </a:r>
            <a:endParaRPr lang="ja-JP" altLang="en-US" sz="1200" dirty="0">
              <a:latin typeface="+mj-ea"/>
              <a:ea typeface="+mj-ea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644B860-9A5F-334E-8464-5B343D922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755" y="1924937"/>
            <a:ext cx="1350198" cy="843874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8" name="右矢印 7">
            <a:extLst>
              <a:ext uri="{FF2B5EF4-FFF2-40B4-BE49-F238E27FC236}">
                <a16:creationId xmlns:a16="http://schemas.microsoft.com/office/drawing/2014/main" id="{77A5CE36-0A40-A140-885B-E46209DC6942}"/>
              </a:ext>
            </a:extLst>
          </p:cNvPr>
          <p:cNvSpPr/>
          <p:nvPr/>
        </p:nvSpPr>
        <p:spPr>
          <a:xfrm>
            <a:off x="3703497" y="2341536"/>
            <a:ext cx="432000" cy="2887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2934A88-7354-BE49-9BDE-96F35B87A97D}"/>
              </a:ext>
            </a:extLst>
          </p:cNvPr>
          <p:cNvSpPr txBox="1"/>
          <p:nvPr/>
        </p:nvSpPr>
        <p:spPr>
          <a:xfrm>
            <a:off x="761985" y="291352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/>
              <a:t>分析対象文書</a:t>
            </a:r>
            <a:endParaRPr kumimoji="1" lang="en-US" altLang="ja-JP" sz="1200" dirty="0"/>
          </a:p>
          <a:p>
            <a:r>
              <a:rPr lang="ja-JP" altLang="en-US" sz="1200" dirty="0"/>
              <a:t>（</a:t>
            </a:r>
            <a:r>
              <a:rPr lang="en-US" altLang="ja-JP" sz="1200" i="1" dirty="0">
                <a:solidFill>
                  <a:srgbClr val="FF0000"/>
                </a:solidFill>
              </a:rPr>
              <a:t>ex..</a:t>
            </a:r>
            <a:r>
              <a:rPr lang="en-US" altLang="ja-JP" sz="1200" dirty="0"/>
              <a:t> </a:t>
            </a:r>
            <a:r>
              <a:rPr lang="ja-JP" altLang="en-US" sz="1200" dirty="0"/>
              <a:t>税公金）</a:t>
            </a:r>
            <a:endParaRPr kumimoji="1" lang="en-US" altLang="ja-JP" sz="12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F5E3536-BC25-754B-BA90-92CC81EADAD5}"/>
              </a:ext>
            </a:extLst>
          </p:cNvPr>
          <p:cNvSpPr txBox="1"/>
          <p:nvPr/>
        </p:nvSpPr>
        <p:spPr>
          <a:xfrm>
            <a:off x="4122325" y="2266951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/>
              <a:t>学習モデル</a:t>
            </a:r>
            <a:endParaRPr kumimoji="1" lang="en-US" altLang="ja-JP" sz="1200" dirty="0"/>
          </a:p>
          <a:p>
            <a:r>
              <a:rPr lang="ja-JP" altLang="en-US" sz="1200" dirty="0"/>
              <a:t>リクエスト</a:t>
            </a:r>
            <a:endParaRPr kumimoji="1" lang="en-US" altLang="ja-JP" sz="1200" dirty="0"/>
          </a:p>
        </p:txBody>
      </p:sp>
      <p:sp>
        <p:nvSpPr>
          <p:cNvPr id="36" name="テキスト ボックス 2">
            <a:extLst>
              <a:ext uri="{FF2B5EF4-FFF2-40B4-BE49-F238E27FC236}">
                <a16:creationId xmlns:a16="http://schemas.microsoft.com/office/drawing/2014/main" id="{BF46A31C-989D-454F-805F-A5F2D62B9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638" y="169863"/>
            <a:ext cx="716093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r>
              <a:rPr lang="ja-JP" altLang="en-US" sz="3200" b="1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項目名学習</a:t>
            </a:r>
            <a:r>
              <a:rPr lang="ja-JP" altLang="en-US" sz="3200" b="1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モデルによる項目位置特定</a:t>
            </a:r>
            <a:endParaRPr lang="ja-JP" altLang="en-US" sz="3200" b="1" dirty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5F8A5A0-38F4-7D49-8FAA-A4525AB66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593" y="2301424"/>
            <a:ext cx="585560" cy="5855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5149621-CEAA-2946-A06E-FF26A6B92E64}"/>
              </a:ext>
            </a:extLst>
          </p:cNvPr>
          <p:cNvSpPr txBox="1"/>
          <p:nvPr/>
        </p:nvSpPr>
        <p:spPr>
          <a:xfrm>
            <a:off x="2418324" y="2733054"/>
            <a:ext cx="814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i="1" dirty="0" err="1"/>
              <a:t>CerveloX</a:t>
            </a:r>
            <a:endParaRPr kumimoji="1" lang="ja-JP" altLang="en-US" sz="1200" i="1"/>
          </a:p>
        </p:txBody>
      </p:sp>
      <p:sp>
        <p:nvSpPr>
          <p:cNvPr id="29" name="右矢印 28">
            <a:extLst>
              <a:ext uri="{FF2B5EF4-FFF2-40B4-BE49-F238E27FC236}">
                <a16:creationId xmlns:a16="http://schemas.microsoft.com/office/drawing/2014/main" id="{DB9AAF3E-66B1-4049-B3D7-4885BC123700}"/>
              </a:ext>
            </a:extLst>
          </p:cNvPr>
          <p:cNvSpPr/>
          <p:nvPr/>
        </p:nvSpPr>
        <p:spPr>
          <a:xfrm>
            <a:off x="1654112" y="2337522"/>
            <a:ext cx="432000" cy="2887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A9746E78-23D9-DC47-9488-C0BAE8E4F3DD}"/>
              </a:ext>
            </a:extLst>
          </p:cNvPr>
          <p:cNvSpPr txBox="1"/>
          <p:nvPr/>
        </p:nvSpPr>
        <p:spPr>
          <a:xfrm>
            <a:off x="761985" y="1225344"/>
            <a:ext cx="938589" cy="27699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1200" dirty="0" smtClean="0"/>
              <a:t>[</a:t>
            </a:r>
            <a:r>
              <a:rPr lang="ja-JP" altLang="en-US" sz="1200" dirty="0" smtClean="0"/>
              <a:t>口座番号</a:t>
            </a:r>
            <a:r>
              <a:rPr lang="en-US" altLang="ja-JP" sz="1200" dirty="0" smtClean="0"/>
              <a:t>]</a:t>
            </a:r>
            <a:endParaRPr lang="en-US" altLang="ja-JP" sz="12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186AC247-9AA7-D749-A3EF-64C61F4A64D4}"/>
              </a:ext>
            </a:extLst>
          </p:cNvPr>
          <p:cNvSpPr txBox="1"/>
          <p:nvPr/>
        </p:nvSpPr>
        <p:spPr>
          <a:xfrm>
            <a:off x="761986" y="1563731"/>
            <a:ext cx="869014" cy="27699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1200" dirty="0"/>
              <a:t>[</a:t>
            </a:r>
            <a:r>
              <a:rPr kumimoji="1" lang="ja-JP" altLang="en-US" sz="1200" dirty="0" smtClean="0"/>
              <a:t>合 </a:t>
            </a:r>
            <a:r>
              <a:rPr kumimoji="1" lang="ja-JP" altLang="en-US" sz="1200" dirty="0"/>
              <a:t>計 </a:t>
            </a:r>
            <a:r>
              <a:rPr kumimoji="1" lang="ja-JP" altLang="en-US" sz="1200" dirty="0" smtClean="0"/>
              <a:t>額</a:t>
            </a:r>
            <a:r>
              <a:rPr kumimoji="1" lang="en-US" altLang="ja-JP" sz="1200" dirty="0" smtClean="0"/>
              <a:t>]</a:t>
            </a:r>
            <a:endParaRPr kumimoji="1" lang="en-US" altLang="ja-JP" sz="1200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9BF529AD-0AFB-134B-957E-780714F56379}"/>
              </a:ext>
            </a:extLst>
          </p:cNvPr>
          <p:cNvSpPr txBox="1"/>
          <p:nvPr/>
        </p:nvSpPr>
        <p:spPr>
          <a:xfrm>
            <a:off x="1755094" y="1324739"/>
            <a:ext cx="2595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 smtClean="0"/>
              <a:t>特定したい項目名を</a:t>
            </a:r>
            <a:endParaRPr lang="en-US" altLang="ja-JP" sz="1200" dirty="0" smtClean="0"/>
          </a:p>
          <a:p>
            <a:r>
              <a:rPr lang="ja-JP" altLang="en-US" sz="1200" dirty="0" smtClean="0"/>
              <a:t>外部</a:t>
            </a:r>
            <a:r>
              <a:rPr lang="ja-JP" altLang="en-US" sz="1200" dirty="0"/>
              <a:t>パラメータ（必要</a:t>
            </a:r>
            <a:r>
              <a:rPr lang="ja-JP" altLang="en-US" sz="1200" dirty="0" smtClean="0"/>
              <a:t>項目）として渡す</a:t>
            </a:r>
            <a:endParaRPr kumimoji="1" lang="en-US" altLang="ja-JP" sz="1200" dirty="0"/>
          </a:p>
        </p:txBody>
      </p:sp>
      <p:sp>
        <p:nvSpPr>
          <p:cNvPr id="2" name="右中かっこ 1">
            <a:extLst>
              <a:ext uri="{FF2B5EF4-FFF2-40B4-BE49-F238E27FC236}">
                <a16:creationId xmlns:a16="http://schemas.microsoft.com/office/drawing/2014/main" id="{915568D7-261B-E84D-ACF4-FF9E46B98B3B}"/>
              </a:ext>
            </a:extLst>
          </p:cNvPr>
          <p:cNvSpPr/>
          <p:nvPr/>
        </p:nvSpPr>
        <p:spPr>
          <a:xfrm>
            <a:off x="1610337" y="1270624"/>
            <a:ext cx="169407" cy="563193"/>
          </a:xfrm>
          <a:prstGeom prst="rightBrace">
            <a:avLst/>
          </a:prstGeom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右矢印 44">
            <a:extLst>
              <a:ext uri="{FF2B5EF4-FFF2-40B4-BE49-F238E27FC236}">
                <a16:creationId xmlns:a16="http://schemas.microsoft.com/office/drawing/2014/main" id="{941DBAAF-B417-6244-8356-8E50C202EB01}"/>
              </a:ext>
            </a:extLst>
          </p:cNvPr>
          <p:cNvSpPr/>
          <p:nvPr/>
        </p:nvSpPr>
        <p:spPr>
          <a:xfrm>
            <a:off x="5051681" y="2351810"/>
            <a:ext cx="432000" cy="2887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7605251B-15C6-014C-8041-FC1DBB4D4436}"/>
              </a:ext>
            </a:extLst>
          </p:cNvPr>
          <p:cNvSpPr/>
          <p:nvPr/>
        </p:nvSpPr>
        <p:spPr>
          <a:xfrm>
            <a:off x="5727746" y="4005677"/>
            <a:ext cx="893349" cy="666832"/>
          </a:xfrm>
          <a:prstGeom prst="ellipse">
            <a:avLst/>
          </a:prstGeom>
          <a:gradFill>
            <a:gsLst>
              <a:gs pos="0">
                <a:srgbClr val="002060"/>
              </a:gs>
              <a:gs pos="100000">
                <a:schemeClr val="accent1">
                  <a:lumMod val="60000"/>
                  <a:lumOff val="40000"/>
                </a:schemeClr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</a:rPr>
              <a:t>Model1</a:t>
            </a:r>
          </a:p>
          <a:p>
            <a:pPr algn="ctr"/>
            <a:r>
              <a:rPr kumimoji="1" lang="en-US" altLang="ja-JP" sz="800" dirty="0" smtClean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</a:rPr>
              <a:t>[</a:t>
            </a:r>
            <a:r>
              <a:rPr kumimoji="1" lang="ja-JP" altLang="en-US" sz="800" dirty="0" smtClean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</a:rPr>
              <a:t>合計額</a:t>
            </a:r>
            <a:r>
              <a:rPr kumimoji="1" lang="en-US" altLang="ja-JP" sz="800" dirty="0" smtClean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</a:rPr>
              <a:t>]</a:t>
            </a:r>
            <a:endParaRPr kumimoji="1" lang="en-US" altLang="ja-JP" sz="800" dirty="0">
              <a:solidFill>
                <a:schemeClr val="bg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16EFB0E2-47BB-3240-A0AC-8CF7C7C5964C}"/>
              </a:ext>
            </a:extLst>
          </p:cNvPr>
          <p:cNvSpPr/>
          <p:nvPr/>
        </p:nvSpPr>
        <p:spPr>
          <a:xfrm>
            <a:off x="7640689" y="4565275"/>
            <a:ext cx="893349" cy="666832"/>
          </a:xfrm>
          <a:prstGeom prst="ellipse">
            <a:avLst/>
          </a:prstGeom>
          <a:gradFill>
            <a:gsLst>
              <a:gs pos="0">
                <a:srgbClr val="002060"/>
              </a:gs>
              <a:gs pos="100000">
                <a:schemeClr val="accent1">
                  <a:lumMod val="60000"/>
                  <a:lumOff val="40000"/>
                </a:schemeClr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</a:rPr>
              <a:t>Model2</a:t>
            </a:r>
          </a:p>
          <a:p>
            <a:pPr algn="ctr"/>
            <a:r>
              <a:rPr kumimoji="1" lang="en-US" altLang="ja-JP" sz="700" dirty="0" smtClean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</a:rPr>
              <a:t>[</a:t>
            </a:r>
            <a:r>
              <a:rPr kumimoji="1" lang="ja-JP" altLang="en-US" sz="700" dirty="0" smtClean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</a:rPr>
              <a:t>口座番号</a:t>
            </a:r>
            <a:r>
              <a:rPr kumimoji="1" lang="en-US" altLang="ja-JP" sz="700" dirty="0" smtClean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</a:rPr>
              <a:t>]</a:t>
            </a:r>
            <a:endParaRPr kumimoji="1" lang="en-US" altLang="ja-JP" sz="700" dirty="0">
              <a:solidFill>
                <a:schemeClr val="bg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AA1940A3-8366-DE41-B33F-8AADD99634B7}"/>
              </a:ext>
            </a:extLst>
          </p:cNvPr>
          <p:cNvSpPr/>
          <p:nvPr/>
        </p:nvSpPr>
        <p:spPr>
          <a:xfrm>
            <a:off x="5973012" y="4941513"/>
            <a:ext cx="893349" cy="666832"/>
          </a:xfrm>
          <a:prstGeom prst="ellipse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</a:rPr>
              <a:t>Model3</a:t>
            </a:r>
          </a:p>
          <a:p>
            <a:pPr algn="ctr"/>
            <a:r>
              <a:rPr lang="en-US" altLang="ja-JP" sz="800" dirty="0" smtClean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</a:rPr>
              <a:t>[----]</a:t>
            </a:r>
            <a:endParaRPr kumimoji="1" lang="en-US" altLang="ja-JP" sz="800" dirty="0">
              <a:solidFill>
                <a:schemeClr val="bg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6EE8AFAF-0661-0A41-873D-0456624B5DF1}"/>
              </a:ext>
            </a:extLst>
          </p:cNvPr>
          <p:cNvSpPr txBox="1"/>
          <p:nvPr/>
        </p:nvSpPr>
        <p:spPr>
          <a:xfrm>
            <a:off x="6499432" y="3745713"/>
            <a:ext cx="1717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i="1" dirty="0"/>
              <a:t>[</a:t>
            </a:r>
            <a:r>
              <a:rPr kumimoji="1" lang="ja-JP" altLang="en-US" sz="1200" i="1" dirty="0"/>
              <a:t>学習モデル </a:t>
            </a:r>
            <a:r>
              <a:rPr lang="en-US" altLang="ja-JP" sz="1200" i="1" dirty="0" smtClean="0"/>
              <a:t>Databas</a:t>
            </a:r>
            <a:r>
              <a:rPr lang="en-US" altLang="ja-JP" sz="1200" i="1" dirty="0"/>
              <a:t>e</a:t>
            </a:r>
            <a:r>
              <a:rPr kumimoji="1" lang="en-US" altLang="ja-JP" sz="1200" i="1" dirty="0" smtClean="0"/>
              <a:t>]</a:t>
            </a:r>
          </a:p>
          <a:p>
            <a:r>
              <a:rPr kumimoji="1" lang="ja-JP" altLang="en-US" sz="1200" i="1" dirty="0" smtClean="0"/>
              <a:t>（</a:t>
            </a:r>
            <a:r>
              <a:rPr kumimoji="1" lang="en-US" altLang="ja-JP" sz="1200" i="1" dirty="0" smtClean="0"/>
              <a:t>Multiclass</a:t>
            </a:r>
            <a:r>
              <a:rPr kumimoji="1" lang="ja-JP" altLang="en-US" sz="1200" i="1" dirty="0" smtClean="0"/>
              <a:t> </a:t>
            </a:r>
            <a:r>
              <a:rPr kumimoji="1" lang="en-US" altLang="ja-JP" sz="1200" i="1" dirty="0" smtClean="0"/>
              <a:t>Models</a:t>
            </a:r>
            <a:r>
              <a:rPr kumimoji="1" lang="ja-JP" altLang="en-US" sz="1200" i="1" dirty="0" smtClean="0"/>
              <a:t>）</a:t>
            </a:r>
            <a:endParaRPr kumimoji="1" lang="ja-JP" altLang="en-US" sz="1200" i="1" dirty="0"/>
          </a:p>
        </p:txBody>
      </p:sp>
      <p:sp>
        <p:nvSpPr>
          <p:cNvPr id="59" name="右矢印 58">
            <a:extLst>
              <a:ext uri="{FF2B5EF4-FFF2-40B4-BE49-F238E27FC236}">
                <a16:creationId xmlns:a16="http://schemas.microsoft.com/office/drawing/2014/main" id="{7D8A3DF3-D5C5-CD48-9035-D8B47477337E}"/>
              </a:ext>
            </a:extLst>
          </p:cNvPr>
          <p:cNvSpPr/>
          <p:nvPr/>
        </p:nvSpPr>
        <p:spPr>
          <a:xfrm flipH="1">
            <a:off x="5222735" y="4670644"/>
            <a:ext cx="432000" cy="2887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6E9AFC0-2C93-E748-AE42-6C27B670FBD5}"/>
              </a:ext>
            </a:extLst>
          </p:cNvPr>
          <p:cNvSpPr txBox="1"/>
          <p:nvPr/>
        </p:nvSpPr>
        <p:spPr>
          <a:xfrm>
            <a:off x="4194053" y="4603583"/>
            <a:ext cx="1066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/>
              <a:t>学習</a:t>
            </a:r>
            <a:r>
              <a:rPr kumimoji="1" lang="ja-JP" altLang="en-US" sz="1200" dirty="0" smtClean="0"/>
              <a:t>モデル</a:t>
            </a:r>
            <a:r>
              <a:rPr lang="ja-JP" altLang="en-US" sz="1200" dirty="0"/>
              <a:t>に</a:t>
            </a:r>
            <a:endParaRPr kumimoji="1" lang="en-US" altLang="ja-JP" sz="1200" dirty="0"/>
          </a:p>
          <a:p>
            <a:r>
              <a:rPr kumimoji="1" lang="ja-JP" altLang="en-US" sz="1200" dirty="0" smtClean="0"/>
              <a:t>よる</a:t>
            </a:r>
            <a:r>
              <a:rPr kumimoji="1" lang="ja-JP" altLang="en-US" sz="1200" dirty="0"/>
              <a:t>認識処理</a:t>
            </a:r>
            <a:endParaRPr kumimoji="1" lang="en-US" altLang="ja-JP" sz="1200" dirty="0"/>
          </a:p>
        </p:txBody>
      </p:sp>
      <p:sp>
        <p:nvSpPr>
          <p:cNvPr id="61" name="右矢印 60">
            <a:extLst>
              <a:ext uri="{FF2B5EF4-FFF2-40B4-BE49-F238E27FC236}">
                <a16:creationId xmlns:a16="http://schemas.microsoft.com/office/drawing/2014/main" id="{4111B036-CE91-1142-8344-C90D0BA01B46}"/>
              </a:ext>
            </a:extLst>
          </p:cNvPr>
          <p:cNvSpPr/>
          <p:nvPr/>
        </p:nvSpPr>
        <p:spPr>
          <a:xfrm flipH="1">
            <a:off x="3742597" y="4686180"/>
            <a:ext cx="432000" cy="2887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9E7904C-0D97-024F-80FE-621CE8B22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7070" y="3585418"/>
            <a:ext cx="1826927" cy="273116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9D233EDE-2AC5-564C-954D-540076EA6295}"/>
              </a:ext>
            </a:extLst>
          </p:cNvPr>
          <p:cNvSpPr/>
          <p:nvPr/>
        </p:nvSpPr>
        <p:spPr>
          <a:xfrm>
            <a:off x="1869981" y="3773277"/>
            <a:ext cx="180000" cy="7200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14F92549-5B64-A942-823F-52F4308C24A1}"/>
              </a:ext>
            </a:extLst>
          </p:cNvPr>
          <p:cNvSpPr/>
          <p:nvPr/>
        </p:nvSpPr>
        <p:spPr>
          <a:xfrm>
            <a:off x="1857136" y="4895158"/>
            <a:ext cx="288000" cy="7200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sp>
        <p:nvSpPr>
          <p:cNvPr id="63" name="右矢印 62">
            <a:extLst>
              <a:ext uri="{FF2B5EF4-FFF2-40B4-BE49-F238E27FC236}">
                <a16:creationId xmlns:a16="http://schemas.microsoft.com/office/drawing/2014/main" id="{921C648F-F6BC-4C4F-B52B-E799CDB13E6D}"/>
              </a:ext>
            </a:extLst>
          </p:cNvPr>
          <p:cNvSpPr/>
          <p:nvPr/>
        </p:nvSpPr>
        <p:spPr>
          <a:xfrm rot="5400000">
            <a:off x="6786255" y="3313826"/>
            <a:ext cx="432000" cy="2887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777E6B20-9F0F-A341-9FE9-E836118D8E87}"/>
              </a:ext>
            </a:extLst>
          </p:cNvPr>
          <p:cNvSpPr txBox="1"/>
          <p:nvPr/>
        </p:nvSpPr>
        <p:spPr>
          <a:xfrm>
            <a:off x="381673" y="4140037"/>
            <a:ext cx="947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必要項目</a:t>
            </a:r>
            <a:endParaRPr lang="en-US" altLang="ja-JP" sz="1200" dirty="0"/>
          </a:p>
          <a:p>
            <a:r>
              <a:rPr lang="ja-JP" altLang="en-US" sz="1200"/>
              <a:t>位置特定</a:t>
            </a:r>
            <a:endParaRPr lang="en-US" altLang="ja-JP" sz="1200" dirty="0"/>
          </a:p>
          <a:p>
            <a:r>
              <a:rPr kumimoji="1" lang="en-US" altLang="ja-JP" sz="1200" dirty="0"/>
              <a:t>[ x, y, w, h ]</a:t>
            </a: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E95714E8-79CE-2348-A289-3EEF16D77757}"/>
              </a:ext>
            </a:extLst>
          </p:cNvPr>
          <p:cNvCxnSpPr>
            <a:stCxn id="64" idx="3"/>
            <a:endCxn id="14" idx="1"/>
          </p:cNvCxnSpPr>
          <p:nvPr/>
        </p:nvCxnSpPr>
        <p:spPr>
          <a:xfrm flipV="1">
            <a:off x="1328727" y="3809277"/>
            <a:ext cx="541254" cy="653926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89304973-089E-A844-A53F-965BFA425782}"/>
              </a:ext>
            </a:extLst>
          </p:cNvPr>
          <p:cNvCxnSpPr>
            <a:stCxn id="64" idx="3"/>
            <a:endCxn id="7" idx="1"/>
          </p:cNvCxnSpPr>
          <p:nvPr/>
        </p:nvCxnSpPr>
        <p:spPr>
          <a:xfrm>
            <a:off x="1328727" y="4463203"/>
            <a:ext cx="488343" cy="487797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右矢印 64">
            <a:extLst>
              <a:ext uri="{FF2B5EF4-FFF2-40B4-BE49-F238E27FC236}">
                <a16:creationId xmlns:a16="http://schemas.microsoft.com/office/drawing/2014/main" id="{50733AA7-A5D5-984C-BBB9-60B7EBC4FA69}"/>
              </a:ext>
            </a:extLst>
          </p:cNvPr>
          <p:cNvSpPr/>
          <p:nvPr/>
        </p:nvSpPr>
        <p:spPr>
          <a:xfrm rot="1590451">
            <a:off x="1628712" y="1867622"/>
            <a:ext cx="432000" cy="2887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35728" y="782690"/>
            <a:ext cx="37208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 smtClean="0"/>
              <a:t>◆</a:t>
            </a:r>
            <a:r>
              <a:rPr lang="ja-JP" altLang="en-US" sz="1200" dirty="0" smtClean="0"/>
              <a:t>項目位置特定処理</a:t>
            </a:r>
            <a:r>
              <a:rPr lang="ja-JP" altLang="en-US" sz="1200" dirty="0"/>
              <a:t>　</a:t>
            </a:r>
            <a:r>
              <a:rPr lang="en-US" altLang="ja-JP" sz="1200" dirty="0" smtClean="0"/>
              <a:t>[</a:t>
            </a:r>
            <a:r>
              <a:rPr kumimoji="1" lang="ja-JP" altLang="en-US" sz="1200" dirty="0" smtClean="0"/>
              <a:t>項目選定：必要項目位置特定</a:t>
            </a:r>
            <a:r>
              <a:rPr kumimoji="1" lang="en-US" altLang="ja-JP" sz="1200" dirty="0" smtClean="0"/>
              <a:t>]</a:t>
            </a:r>
            <a:endParaRPr kumimoji="1" lang="ja-JP" altLang="en-US" sz="1200" dirty="0"/>
          </a:p>
        </p:txBody>
      </p:sp>
      <p:graphicFrame>
        <p:nvGraphicFramePr>
          <p:cNvPr id="35" name="表 34">
            <a:extLst>
              <a:ext uri="{FF2B5EF4-FFF2-40B4-BE49-F238E27FC236}">
                <a16:creationId xmlns:a16="http://schemas.microsoft.com/office/drawing/2014/main" id="{C52E2195-EA10-8147-BC2A-A382AAB1B5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813843"/>
              </p:ext>
            </p:extLst>
          </p:nvPr>
        </p:nvGraphicFramePr>
        <p:xfrm>
          <a:off x="5778469" y="1490709"/>
          <a:ext cx="2202498" cy="175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7405">
                  <a:extLst>
                    <a:ext uri="{9D8B030D-6E8A-4147-A177-3AD203B41FA5}">
                      <a16:colId xmlns:a16="http://schemas.microsoft.com/office/drawing/2014/main" val="1076731658"/>
                    </a:ext>
                  </a:extLst>
                </a:gridCol>
                <a:gridCol w="1375093">
                  <a:extLst>
                    <a:ext uri="{9D8B030D-6E8A-4147-A177-3AD203B41FA5}">
                      <a16:colId xmlns:a16="http://schemas.microsoft.com/office/drawing/2014/main" val="25109180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/>
                        <a:t>Key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/>
                        <a:t>Value</a:t>
                      </a:r>
                      <a:endParaRPr kumimoji="1" lang="ja-JP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012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1200"/>
                        <a:t>合計額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model1: </a:t>
                      </a:r>
                      <a:r>
                        <a:rPr kumimoji="1" lang="ja-JP" altLang="en-US" sz="1200"/>
                        <a:t>合計額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5061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1200"/>
                        <a:t>口座番号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model2: </a:t>
                      </a:r>
                      <a:r>
                        <a:rPr kumimoji="1" lang="ja-JP" altLang="en-US" sz="1200"/>
                        <a:t>口座番号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549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1200" dirty="0"/>
                        <a:t>加入者名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model3:</a:t>
                      </a:r>
                      <a:r>
                        <a:rPr kumimoji="1" lang="ja-JP" altLang="en-US" sz="1200" dirty="0"/>
                        <a:t> 加入者名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471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711309"/>
                  </a:ext>
                </a:extLst>
              </a:tr>
            </a:tbl>
          </a:graphicData>
        </a:graphic>
      </p:graphicFrame>
      <p:sp>
        <p:nvSpPr>
          <p:cNvPr id="40" name="テキスト ボックス 39"/>
          <p:cNvSpPr txBox="1"/>
          <p:nvPr/>
        </p:nvSpPr>
        <p:spPr>
          <a:xfrm>
            <a:off x="7165123" y="3000964"/>
            <a:ext cx="461665" cy="43858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dirty="0" smtClean="0"/>
              <a:t>・・・</a:t>
            </a:r>
            <a:endParaRPr kumimoji="1" lang="ja-JP" altLang="en-US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5941076" y="3003343"/>
            <a:ext cx="461665" cy="43858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dirty="0" smtClean="0"/>
              <a:t>・・・</a:t>
            </a:r>
            <a:endParaRPr kumimoji="1" lang="ja-JP" altLang="en-US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A6E9AFC0-2C93-E748-AE42-6C27B670FBD5}"/>
              </a:ext>
            </a:extLst>
          </p:cNvPr>
          <p:cNvSpPr txBox="1"/>
          <p:nvPr/>
        </p:nvSpPr>
        <p:spPr>
          <a:xfrm>
            <a:off x="3853533" y="5798974"/>
            <a:ext cx="5808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外部</a:t>
            </a:r>
            <a:r>
              <a:rPr lang="ja-JP" altLang="en-US" sz="1200" dirty="0" smtClean="0"/>
              <a:t>からのリクエスト・パラメータにより、必要項目だけを認識する学習モデルを</a:t>
            </a:r>
            <a:endParaRPr lang="en-US" altLang="ja-JP" sz="1200" dirty="0" smtClean="0"/>
          </a:p>
          <a:p>
            <a:r>
              <a:rPr kumimoji="1" lang="ja-JP" altLang="en-US" sz="1200" dirty="0"/>
              <a:t>選定</a:t>
            </a:r>
            <a:r>
              <a:rPr kumimoji="1" lang="ja-JP" altLang="en-US" sz="1200" dirty="0" smtClean="0"/>
              <a:t>することにより、選定された各モデルで認識できる項目のみを</a:t>
            </a:r>
            <a:r>
              <a:rPr lang="ja-JP" altLang="en-US" sz="1200" dirty="0" smtClean="0"/>
              <a:t>テキストライン（</a:t>
            </a:r>
            <a:r>
              <a:rPr lang="en-US" altLang="ja-JP" sz="1200" dirty="0" smtClean="0"/>
              <a:t>BB</a:t>
            </a:r>
            <a:r>
              <a:rPr lang="ja-JP" altLang="en-US" sz="1200" dirty="0" smtClean="0"/>
              <a:t>）と</a:t>
            </a:r>
            <a:endParaRPr lang="en-US" altLang="ja-JP" sz="1200" dirty="0" smtClean="0"/>
          </a:p>
          <a:p>
            <a:r>
              <a:rPr kumimoji="1" lang="ja-JP" altLang="en-US" sz="1200" dirty="0" smtClean="0"/>
              <a:t>して抽出してくれ</a:t>
            </a:r>
            <a:r>
              <a:rPr lang="ja-JP" altLang="en-US" sz="1200" dirty="0"/>
              <a:t>る</a:t>
            </a:r>
            <a:endParaRPr kumimoji="1" lang="en-US" altLang="ja-JP" sz="1200" dirty="0"/>
          </a:p>
        </p:txBody>
      </p:sp>
      <p:sp>
        <p:nvSpPr>
          <p:cNvPr id="44" name="メモ 43"/>
          <p:cNvSpPr/>
          <p:nvPr/>
        </p:nvSpPr>
        <p:spPr>
          <a:xfrm>
            <a:off x="506818" y="1393541"/>
            <a:ext cx="274234" cy="261600"/>
          </a:xfrm>
          <a:prstGeom prst="foldedCorner">
            <a:avLst/>
          </a:prstGeom>
          <a:solidFill>
            <a:schemeClr val="bg1"/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44000" bIns="72000" rtlCol="0" anchor="ctr"/>
          <a:lstStyle/>
          <a:p>
            <a:pPr algn="ctr"/>
            <a:r>
              <a:rPr lang="ja-JP" altLang="en-US" sz="12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④</a:t>
            </a:r>
            <a:endParaRPr kumimoji="1" lang="ja-JP" altLang="en-US" sz="12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03E7CAF4-56A1-5148-A1AA-6C3BD23B3B27}"/>
              </a:ext>
            </a:extLst>
          </p:cNvPr>
          <p:cNvSpPr txBox="1"/>
          <p:nvPr/>
        </p:nvSpPr>
        <p:spPr>
          <a:xfrm>
            <a:off x="5688565" y="1229707"/>
            <a:ext cx="2970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i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[</a:t>
            </a:r>
            <a:r>
              <a:rPr kumimoji="1" lang="ja-JP" altLang="en-US" sz="1200" i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項目名学習</a:t>
            </a:r>
            <a:r>
              <a:rPr kumimoji="1" lang="ja-JP" altLang="en-US" sz="1200" i="1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モデル表 </a:t>
            </a:r>
            <a:r>
              <a:rPr kumimoji="1" lang="en-US" altLang="ja-JP" sz="1200" i="1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[Corpus</a:t>
            </a:r>
            <a:r>
              <a:rPr kumimoji="1" lang="ja-JP" altLang="en-US" sz="1200" i="1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化（？）</a:t>
            </a:r>
            <a:r>
              <a:rPr kumimoji="1" lang="en-US" altLang="ja-JP" sz="1200" i="1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]]</a:t>
            </a:r>
            <a:endParaRPr kumimoji="1" lang="ja-JP" altLang="en-US" sz="1200" i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8" name="メモ 47"/>
          <p:cNvSpPr/>
          <p:nvPr/>
        </p:nvSpPr>
        <p:spPr>
          <a:xfrm>
            <a:off x="4238260" y="1996003"/>
            <a:ext cx="274234" cy="261600"/>
          </a:xfrm>
          <a:prstGeom prst="foldedCorner">
            <a:avLst/>
          </a:prstGeom>
          <a:solidFill>
            <a:schemeClr val="bg1"/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44000" bIns="72000" rtlCol="0" anchor="ctr"/>
          <a:lstStyle/>
          <a:p>
            <a:pPr algn="ctr"/>
            <a:r>
              <a:rPr lang="ja-JP" altLang="en-US" sz="12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⑤</a:t>
            </a:r>
            <a:endParaRPr kumimoji="1" lang="ja-JP" altLang="en-US" sz="12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9" name="メモ 48"/>
          <p:cNvSpPr/>
          <p:nvPr/>
        </p:nvSpPr>
        <p:spPr>
          <a:xfrm>
            <a:off x="4312076" y="4334405"/>
            <a:ext cx="274234" cy="261600"/>
          </a:xfrm>
          <a:prstGeom prst="foldedCorner">
            <a:avLst/>
          </a:prstGeom>
          <a:solidFill>
            <a:schemeClr val="bg1"/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44000" bIns="72000" rtlCol="0" anchor="ctr"/>
          <a:lstStyle/>
          <a:p>
            <a:pPr algn="ctr"/>
            <a:r>
              <a:rPr lang="ja-JP" altLang="en-US" sz="12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⑥</a:t>
            </a:r>
            <a:endParaRPr kumimoji="1" lang="ja-JP" altLang="en-US" sz="12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0" name="メモ 49"/>
          <p:cNvSpPr/>
          <p:nvPr/>
        </p:nvSpPr>
        <p:spPr>
          <a:xfrm>
            <a:off x="497288" y="3855767"/>
            <a:ext cx="274234" cy="261600"/>
          </a:xfrm>
          <a:prstGeom prst="foldedCorner">
            <a:avLst/>
          </a:prstGeom>
          <a:solidFill>
            <a:schemeClr val="bg1"/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44000" bIns="72000" rtlCol="0" anchor="ctr"/>
          <a:lstStyle/>
          <a:p>
            <a:pPr algn="ctr"/>
            <a:r>
              <a:rPr lang="ja-JP" altLang="en-US" sz="12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⑦</a:t>
            </a:r>
            <a:endParaRPr kumimoji="1" lang="ja-JP" altLang="en-US" sz="12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524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407194" y="1050131"/>
            <a:ext cx="878317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メリット</a:t>
            </a:r>
            <a:endParaRPr kumimoji="1" lang="en-US" altLang="ja-JP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285750" indent="-285750">
              <a:buFontTx/>
              <a:buChar char="-"/>
            </a:pPr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複雑なルール（</a:t>
            </a:r>
            <a:r>
              <a:rPr lang="en-US" altLang="ja-JP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Drools</a:t>
            </a:r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）による、項目特定をする</a:t>
            </a: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必要</a:t>
            </a:r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がない</a:t>
            </a:r>
            <a:endParaRPr lang="en-US" altLang="ja-JP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285750" indent="-285750">
              <a:buFontTx/>
              <a:buChar char="-"/>
            </a:pPr>
            <a:r>
              <a:rPr kumimoji="1"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処理速度の改善に繋がる（必要項目のみを抽出する）</a:t>
            </a:r>
            <a:endParaRPr kumimoji="1" lang="en-US" altLang="ja-JP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285750" indent="-285750">
              <a:buFontTx/>
              <a:buChar char="-"/>
            </a:pPr>
            <a:endParaRPr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285750" indent="-285750">
              <a:buFontTx/>
              <a:buChar char="-"/>
            </a:pPr>
            <a:endParaRPr kumimoji="1" lang="en-US" altLang="ja-JP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デメリット</a:t>
            </a:r>
            <a:endParaRPr lang="en-US" altLang="ja-JP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285750" indent="-285750">
              <a:buFontTx/>
              <a:buChar char="-"/>
            </a:pPr>
            <a:r>
              <a:rPr kumimoji="1"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学習した各モデルと酷似した文字矩形画像が存在する場合、誤認識してしまう？</a:t>
            </a:r>
            <a:endParaRPr kumimoji="1" lang="en-US" altLang="ja-JP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285750" indent="-285750">
              <a:buFontTx/>
              <a:buChar char="-"/>
            </a:pPr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必要</a:t>
            </a:r>
            <a:r>
              <a:rPr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な項目名ごとに学習モデルが必要となる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F46A31C-989D-454F-805F-A5F2D62B9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638" y="169863"/>
            <a:ext cx="93201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r>
              <a:rPr lang="ja-JP" altLang="en-US" sz="3200" b="1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項目名学習</a:t>
            </a:r>
            <a:r>
              <a:rPr lang="ja-JP" altLang="en-US" sz="3200" b="1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モデルによる項目位置</a:t>
            </a:r>
            <a:r>
              <a:rPr lang="ja-JP" altLang="en-US" sz="3200" b="1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特定</a:t>
            </a:r>
            <a:r>
              <a:rPr lang="ja-JP" altLang="en-US" b="1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sz="1400" b="1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（メリット</a:t>
            </a:r>
            <a:r>
              <a:rPr lang="en-US" altLang="ja-JP" sz="1400" b="1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</a:t>
            </a:r>
            <a:r>
              <a:rPr lang="ja-JP" altLang="en-US" sz="1400" b="1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デメリット）</a:t>
            </a:r>
            <a:endParaRPr lang="ja-JP" altLang="en-US" sz="1400" b="1" dirty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415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45" y="2078831"/>
            <a:ext cx="1104905" cy="626298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2934A88-7354-BE49-9BDE-96F35B87A97D}"/>
              </a:ext>
            </a:extLst>
          </p:cNvPr>
          <p:cNvSpPr txBox="1"/>
          <p:nvPr/>
        </p:nvSpPr>
        <p:spPr>
          <a:xfrm>
            <a:off x="268691" y="158215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/>
              <a:t>分析対象文書</a:t>
            </a:r>
            <a:endParaRPr kumimoji="1" lang="en-US" altLang="ja-JP" sz="1200" dirty="0"/>
          </a:p>
          <a:p>
            <a:r>
              <a:rPr lang="ja-JP" altLang="en-US" sz="1200" dirty="0"/>
              <a:t>（</a:t>
            </a:r>
            <a:r>
              <a:rPr lang="en-US" altLang="ja-JP" sz="1200" i="1" dirty="0">
                <a:solidFill>
                  <a:srgbClr val="FF0000"/>
                </a:solidFill>
              </a:rPr>
              <a:t>ex..</a:t>
            </a:r>
            <a:r>
              <a:rPr lang="en-US" altLang="ja-JP" sz="1200" dirty="0"/>
              <a:t> </a:t>
            </a:r>
            <a:r>
              <a:rPr lang="ja-JP" altLang="en-US" sz="1200" dirty="0"/>
              <a:t>税公金）</a:t>
            </a:r>
            <a:endParaRPr kumimoji="1" lang="en-US" altLang="ja-JP" sz="1200" dirty="0"/>
          </a:p>
        </p:txBody>
      </p:sp>
      <p:sp>
        <p:nvSpPr>
          <p:cNvPr id="36" name="テキスト ボックス 2">
            <a:extLst>
              <a:ext uri="{FF2B5EF4-FFF2-40B4-BE49-F238E27FC236}">
                <a16:creationId xmlns:a16="http://schemas.microsoft.com/office/drawing/2014/main" id="{BF46A31C-989D-454F-805F-A5F2D62B9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638" y="169863"/>
            <a:ext cx="605729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r>
              <a:rPr lang="en-US" altLang="ja-JP" sz="3200" b="1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Word2Vec</a:t>
            </a:r>
            <a:r>
              <a:rPr lang="ja-JP" altLang="en-US" sz="3200" b="1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による項目位置特定</a:t>
            </a:r>
            <a:endParaRPr lang="ja-JP" altLang="en-US" sz="3200" b="1" dirty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5F8A5A0-38F4-7D49-8FAA-A4525AB66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979" y="2064924"/>
            <a:ext cx="585560" cy="58556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右矢印 28">
            <a:extLst>
              <a:ext uri="{FF2B5EF4-FFF2-40B4-BE49-F238E27FC236}">
                <a16:creationId xmlns:a16="http://schemas.microsoft.com/office/drawing/2014/main" id="{DB9AAF3E-66B1-4049-B3D7-4885BC123700}"/>
              </a:ext>
            </a:extLst>
          </p:cNvPr>
          <p:cNvSpPr/>
          <p:nvPr/>
        </p:nvSpPr>
        <p:spPr>
          <a:xfrm>
            <a:off x="1040498" y="2101022"/>
            <a:ext cx="432000" cy="2887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graphicFrame>
        <p:nvGraphicFramePr>
          <p:cNvPr id="55" name="表 54">
            <a:extLst>
              <a:ext uri="{FF2B5EF4-FFF2-40B4-BE49-F238E27FC236}">
                <a16:creationId xmlns:a16="http://schemas.microsoft.com/office/drawing/2014/main" id="{C52E2195-EA10-8147-BC2A-A382AAB1B5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541391"/>
              </p:ext>
            </p:extLst>
          </p:nvPr>
        </p:nvGraphicFramePr>
        <p:xfrm>
          <a:off x="6828607" y="1090655"/>
          <a:ext cx="2265998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7405">
                  <a:extLst>
                    <a:ext uri="{9D8B030D-6E8A-4147-A177-3AD203B41FA5}">
                      <a16:colId xmlns:a16="http://schemas.microsoft.com/office/drawing/2014/main" val="1076731658"/>
                    </a:ext>
                  </a:extLst>
                </a:gridCol>
                <a:gridCol w="1438593">
                  <a:extLst>
                    <a:ext uri="{9D8B030D-6E8A-4147-A177-3AD203B41FA5}">
                      <a16:colId xmlns:a16="http://schemas.microsoft.com/office/drawing/2014/main" val="25109180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/>
                        <a:t>Key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/>
                        <a:t>Value</a:t>
                      </a:r>
                      <a:endParaRPr kumimoji="1" lang="ja-JP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012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1200" dirty="0" smtClean="0"/>
                        <a:t>口座番号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 smtClean="0"/>
                        <a:t>類似度</a:t>
                      </a:r>
                      <a:r>
                        <a:rPr kumimoji="1" lang="en-US" altLang="ja-JP" sz="1200" dirty="0" smtClean="0"/>
                        <a:t>1</a:t>
                      </a:r>
                      <a:r>
                        <a:rPr kumimoji="1" lang="en-US" altLang="ja-JP" sz="1200" dirty="0"/>
                        <a:t>: </a:t>
                      </a:r>
                      <a:r>
                        <a:rPr kumimoji="1" lang="ja-JP" altLang="en-US" sz="1200" dirty="0" smtClean="0"/>
                        <a:t>口座番号</a:t>
                      </a:r>
                      <a:endParaRPr kumimoji="1" lang="ja-JP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5061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 smtClean="0"/>
                        <a:t>類似度</a:t>
                      </a:r>
                      <a:r>
                        <a:rPr kumimoji="1" lang="en-US" altLang="ja-JP" sz="1200" dirty="0" smtClean="0"/>
                        <a:t>2</a:t>
                      </a:r>
                      <a:r>
                        <a:rPr kumimoji="1" lang="en-US" altLang="ja-JP" sz="1200" dirty="0"/>
                        <a:t>: </a:t>
                      </a:r>
                      <a:r>
                        <a:rPr kumimoji="1" lang="ja-JP" altLang="en-US" sz="1200" dirty="0" smtClean="0"/>
                        <a:t>口座版号</a:t>
                      </a:r>
                      <a:endParaRPr kumimoji="1" lang="ja-JP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549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 smtClean="0"/>
                        <a:t>類似度</a:t>
                      </a:r>
                      <a:r>
                        <a:rPr kumimoji="1" lang="en-US" altLang="ja-JP" sz="1200" dirty="0" smtClean="0"/>
                        <a:t>3</a:t>
                      </a:r>
                      <a:r>
                        <a:rPr kumimoji="1" lang="en-US" altLang="ja-JP" sz="1200" dirty="0"/>
                        <a:t>:</a:t>
                      </a:r>
                      <a:r>
                        <a:rPr kumimoji="1" lang="ja-JP" altLang="en-US" sz="1200" dirty="0"/>
                        <a:t> </a:t>
                      </a:r>
                      <a:r>
                        <a:rPr kumimoji="1" lang="ja-JP" altLang="en-US" sz="1200" dirty="0" smtClean="0"/>
                        <a:t>口座</a:t>
                      </a:r>
                      <a:endParaRPr kumimoji="1" lang="ja-JP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471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1200" dirty="0" smtClean="0"/>
                        <a:t>合計額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 smtClean="0"/>
                        <a:t>類似度</a:t>
                      </a:r>
                      <a:r>
                        <a:rPr kumimoji="1" lang="en-US" altLang="ja-JP" sz="1200" dirty="0" smtClean="0"/>
                        <a:t>1</a:t>
                      </a:r>
                      <a:r>
                        <a:rPr kumimoji="1" lang="ja-JP" altLang="en-US" sz="1200" dirty="0" smtClean="0"/>
                        <a:t>：合計額</a:t>
                      </a:r>
                      <a:endParaRPr kumimoji="1" lang="ja-JP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711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 smtClean="0"/>
                        <a:t>類似度</a:t>
                      </a:r>
                      <a:r>
                        <a:rPr kumimoji="1" lang="en-US" altLang="ja-JP" sz="1200" dirty="0" smtClean="0"/>
                        <a:t>2</a:t>
                      </a:r>
                      <a:r>
                        <a:rPr kumimoji="1" lang="ja-JP" altLang="en-US" sz="1200" dirty="0" smtClean="0"/>
                        <a:t>：合計</a:t>
                      </a:r>
                      <a:endParaRPr kumimoji="1" lang="ja-JP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87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 smtClean="0"/>
                        <a:t>類似度</a:t>
                      </a:r>
                      <a:r>
                        <a:rPr kumimoji="1" lang="en-US" altLang="ja-JP" sz="1200" dirty="0" smtClean="0"/>
                        <a:t>3</a:t>
                      </a:r>
                      <a:r>
                        <a:rPr kumimoji="1" lang="ja-JP" altLang="en-US" sz="1200" dirty="0" smtClean="0"/>
                        <a:t>：額</a:t>
                      </a:r>
                      <a:endParaRPr kumimoji="1" lang="ja-JP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656611"/>
                  </a:ext>
                </a:extLst>
              </a:tr>
            </a:tbl>
          </a:graphicData>
        </a:graphic>
      </p:graphicFrame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03E7CAF4-56A1-5148-A1AA-6C3BD23B3B27}"/>
              </a:ext>
            </a:extLst>
          </p:cNvPr>
          <p:cNvSpPr txBox="1"/>
          <p:nvPr/>
        </p:nvSpPr>
        <p:spPr>
          <a:xfrm>
            <a:off x="6760131" y="808230"/>
            <a:ext cx="27863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i="1" dirty="0"/>
              <a:t>[</a:t>
            </a:r>
            <a:r>
              <a:rPr kumimoji="1" lang="ja-JP" altLang="en-US" sz="1200" i="1" dirty="0"/>
              <a:t>項目名学習モデル </a:t>
            </a:r>
            <a:r>
              <a:rPr kumimoji="1" lang="en-US" altLang="ja-JP" sz="1200" i="1" dirty="0" smtClean="0"/>
              <a:t>Corpus</a:t>
            </a:r>
            <a:r>
              <a:rPr kumimoji="1" lang="ja-JP" altLang="en-US" sz="1200" i="1" dirty="0" smtClean="0"/>
              <a:t>化（？）準備</a:t>
            </a:r>
            <a:r>
              <a:rPr kumimoji="1" lang="en-US" altLang="ja-JP" sz="1200" i="1" dirty="0" smtClean="0"/>
              <a:t>]</a:t>
            </a:r>
            <a:endParaRPr kumimoji="1" lang="ja-JP" altLang="en-US" sz="1200" i="1" dirty="0"/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135728" y="782690"/>
            <a:ext cx="3105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 smtClean="0"/>
              <a:t>◆</a:t>
            </a:r>
            <a:r>
              <a:rPr lang="ja-JP" altLang="en-US" sz="1200" dirty="0" smtClean="0"/>
              <a:t>事前処理：</a:t>
            </a:r>
            <a:r>
              <a:rPr lang="en-US" altLang="ja-JP" sz="1200" dirty="0" smtClean="0"/>
              <a:t>word2vec</a:t>
            </a:r>
            <a:r>
              <a:rPr lang="ja-JP" altLang="en-US" sz="1200" dirty="0" smtClean="0"/>
              <a:t>による</a:t>
            </a:r>
            <a:r>
              <a:rPr lang="en-US" altLang="ja-JP" sz="1200" dirty="0" smtClean="0"/>
              <a:t>cos</a:t>
            </a:r>
            <a:r>
              <a:rPr lang="ja-JP" altLang="en-US" sz="1200" dirty="0" smtClean="0"/>
              <a:t>類似度計算</a:t>
            </a:r>
            <a:endParaRPr kumimoji="1" lang="ja-JP" altLang="en-US" sz="12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289001" y="3420382"/>
            <a:ext cx="461665" cy="43858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dirty="0" smtClean="0"/>
              <a:t>・・・</a:t>
            </a:r>
            <a:endParaRPr kumimoji="1" lang="ja-JP" altLang="en-US" dirty="0"/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6991214" y="3422761"/>
            <a:ext cx="461665" cy="43858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dirty="0" smtClean="0"/>
              <a:t>・・・</a:t>
            </a:r>
            <a:endParaRPr kumimoji="1" lang="ja-JP" altLang="en-US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82934A88-7354-BE49-9BDE-96F35B87A97D}"/>
              </a:ext>
            </a:extLst>
          </p:cNvPr>
          <p:cNvSpPr txBox="1"/>
          <p:nvPr/>
        </p:nvSpPr>
        <p:spPr>
          <a:xfrm>
            <a:off x="1442651" y="212032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 smtClean="0"/>
              <a:t>必要項目</a:t>
            </a:r>
            <a:endParaRPr kumimoji="1" lang="en-US" altLang="ja-JP" sz="1200" dirty="0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A9746E78-23D9-DC47-9488-C0BAE8E4F3DD}"/>
              </a:ext>
            </a:extLst>
          </p:cNvPr>
          <p:cNvSpPr txBox="1"/>
          <p:nvPr/>
        </p:nvSpPr>
        <p:spPr>
          <a:xfrm>
            <a:off x="2240750" y="1932578"/>
            <a:ext cx="938589" cy="27699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1200" dirty="0" smtClean="0"/>
              <a:t>[</a:t>
            </a:r>
            <a:r>
              <a:rPr lang="ja-JP" altLang="en-US" sz="1200" dirty="0" smtClean="0">
                <a:solidFill>
                  <a:schemeClr val="accent1"/>
                </a:solidFill>
              </a:rPr>
              <a:t>口座番号</a:t>
            </a:r>
            <a:r>
              <a:rPr lang="en-US" altLang="ja-JP" sz="1200" dirty="0" smtClean="0"/>
              <a:t>]</a:t>
            </a:r>
            <a:endParaRPr lang="en-US" altLang="ja-JP" sz="12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186AC247-9AA7-D749-A3EF-64C61F4A64D4}"/>
              </a:ext>
            </a:extLst>
          </p:cNvPr>
          <p:cNvSpPr txBox="1"/>
          <p:nvPr/>
        </p:nvSpPr>
        <p:spPr>
          <a:xfrm>
            <a:off x="2240751" y="2270965"/>
            <a:ext cx="869014" cy="27699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1200" dirty="0"/>
              <a:t>[</a:t>
            </a:r>
            <a:r>
              <a:rPr kumimoji="1" lang="ja-JP" altLang="en-US" sz="1200" dirty="0" smtClean="0">
                <a:solidFill>
                  <a:schemeClr val="accent1"/>
                </a:solidFill>
              </a:rPr>
              <a:t>合 </a:t>
            </a:r>
            <a:r>
              <a:rPr kumimoji="1" lang="ja-JP" altLang="en-US" sz="1200" dirty="0">
                <a:solidFill>
                  <a:schemeClr val="accent1"/>
                </a:solidFill>
              </a:rPr>
              <a:t>計 </a:t>
            </a:r>
            <a:r>
              <a:rPr kumimoji="1" lang="ja-JP" altLang="en-US" sz="1200" dirty="0" smtClean="0">
                <a:solidFill>
                  <a:schemeClr val="accent1"/>
                </a:solidFill>
              </a:rPr>
              <a:t>額</a:t>
            </a:r>
            <a:r>
              <a:rPr kumimoji="1" lang="en-US" altLang="ja-JP" sz="1200" dirty="0" smtClean="0"/>
              <a:t>]</a:t>
            </a:r>
            <a:endParaRPr kumimoji="1" lang="en-US" altLang="ja-JP" sz="1200" dirty="0"/>
          </a:p>
        </p:txBody>
      </p:sp>
      <p:sp>
        <p:nvSpPr>
          <p:cNvPr id="17" name="左中かっこ 16"/>
          <p:cNvSpPr/>
          <p:nvPr/>
        </p:nvSpPr>
        <p:spPr>
          <a:xfrm>
            <a:off x="2240750" y="2022060"/>
            <a:ext cx="73821" cy="463964"/>
          </a:xfrm>
          <a:prstGeom prst="leftBrace">
            <a:avLst/>
          </a:prstGeom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6EE8AFAF-0661-0A41-873D-0456624B5DF1}"/>
              </a:ext>
            </a:extLst>
          </p:cNvPr>
          <p:cNvSpPr txBox="1"/>
          <p:nvPr/>
        </p:nvSpPr>
        <p:spPr>
          <a:xfrm>
            <a:off x="3156130" y="1866897"/>
            <a:ext cx="926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i="1" dirty="0" smtClean="0"/>
              <a:t>[word2vec]</a:t>
            </a:r>
            <a:endParaRPr kumimoji="1" lang="ja-JP" altLang="en-US" sz="1200" i="1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403" y="1095323"/>
            <a:ext cx="1242698" cy="117608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689" y="2525130"/>
            <a:ext cx="1222215" cy="1154314"/>
          </a:xfrm>
          <a:prstGeom prst="rect">
            <a:avLst/>
          </a:prstGeom>
        </p:spPr>
      </p:pic>
      <p:cxnSp>
        <p:nvCxnSpPr>
          <p:cNvPr id="8" name="直線矢印コネクタ 7"/>
          <p:cNvCxnSpPr>
            <a:stCxn id="2" idx="3"/>
            <a:endCxn id="4" idx="1"/>
          </p:cNvCxnSpPr>
          <p:nvPr/>
        </p:nvCxnSpPr>
        <p:spPr>
          <a:xfrm flipV="1">
            <a:off x="4171950" y="1683364"/>
            <a:ext cx="609453" cy="708616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>
            <a:stCxn id="2" idx="3"/>
            <a:endCxn id="5" idx="1"/>
          </p:cNvCxnSpPr>
          <p:nvPr/>
        </p:nvCxnSpPr>
        <p:spPr>
          <a:xfrm>
            <a:off x="4171950" y="2391980"/>
            <a:ext cx="623739" cy="710307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4667728" y="885133"/>
            <a:ext cx="16562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b="1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[</a:t>
            </a:r>
            <a:r>
              <a:rPr kumimoji="1" lang="ja-JP" altLang="en-US" sz="1000" b="1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口座番号</a:t>
            </a:r>
            <a:r>
              <a:rPr kumimoji="1" lang="en-US" altLang="ja-JP" sz="1000" b="1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]</a:t>
            </a:r>
            <a:r>
              <a:rPr kumimoji="1" lang="ja-JP" altLang="en-US" sz="1000" b="1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　</a:t>
            </a:r>
            <a:r>
              <a:rPr kumimoji="1" lang="en-US" altLang="ja-JP" sz="1000" b="1" dirty="0" err="1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cosΘ</a:t>
            </a:r>
            <a:r>
              <a:rPr kumimoji="1" lang="ja-JP" altLang="en-US" sz="1000" b="1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類似度</a:t>
            </a:r>
            <a:endParaRPr kumimoji="1" lang="ja-JP" altLang="en-US" sz="10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4670104" y="2310506"/>
            <a:ext cx="15279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b="1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[</a:t>
            </a:r>
            <a:r>
              <a:rPr lang="ja-JP" altLang="en-US" sz="1000" b="1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合計</a:t>
            </a:r>
            <a:r>
              <a:rPr lang="ja-JP" altLang="en-US" sz="10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額</a:t>
            </a:r>
            <a:r>
              <a:rPr kumimoji="1" lang="en-US" altLang="ja-JP" sz="1000" b="1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]</a:t>
            </a:r>
            <a:r>
              <a:rPr kumimoji="1" lang="ja-JP" altLang="en-US" sz="1000" b="1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　</a:t>
            </a:r>
            <a:r>
              <a:rPr kumimoji="1" lang="en-US" altLang="ja-JP" sz="1000" b="1" dirty="0" err="1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cosΘ</a:t>
            </a:r>
            <a:r>
              <a:rPr kumimoji="1" lang="ja-JP" altLang="en-US" sz="1000" b="1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類似度</a:t>
            </a:r>
            <a:endParaRPr kumimoji="1" lang="ja-JP" altLang="en-US" sz="10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6" name="右矢印 25">
            <a:extLst>
              <a:ext uri="{FF2B5EF4-FFF2-40B4-BE49-F238E27FC236}">
                <a16:creationId xmlns:a16="http://schemas.microsoft.com/office/drawing/2014/main" id="{941DBAAF-B417-6244-8356-8E50C202EB01}"/>
              </a:ext>
            </a:extLst>
          </p:cNvPr>
          <p:cNvSpPr/>
          <p:nvPr/>
        </p:nvSpPr>
        <p:spPr>
          <a:xfrm>
            <a:off x="6224185" y="2101022"/>
            <a:ext cx="432000" cy="2887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sp>
        <p:nvSpPr>
          <p:cNvPr id="24" name="メモ 23"/>
          <p:cNvSpPr/>
          <p:nvPr/>
        </p:nvSpPr>
        <p:spPr>
          <a:xfrm>
            <a:off x="404425" y="1305431"/>
            <a:ext cx="274234" cy="261600"/>
          </a:xfrm>
          <a:prstGeom prst="foldedCorner">
            <a:avLst/>
          </a:prstGeom>
          <a:solidFill>
            <a:schemeClr val="bg1"/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44000" bIns="72000"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①</a:t>
            </a:r>
            <a:endParaRPr kumimoji="1" lang="ja-JP" altLang="en-US" sz="12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7" name="メモ 26"/>
          <p:cNvSpPr/>
          <p:nvPr/>
        </p:nvSpPr>
        <p:spPr>
          <a:xfrm>
            <a:off x="2271335" y="1622133"/>
            <a:ext cx="274234" cy="261600"/>
          </a:xfrm>
          <a:prstGeom prst="foldedCorner">
            <a:avLst/>
          </a:prstGeom>
          <a:solidFill>
            <a:schemeClr val="bg1"/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44000" bIns="72000"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②</a:t>
            </a:r>
            <a:endParaRPr kumimoji="1" lang="ja-JP" altLang="en-US" sz="12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82934A88-7354-BE49-9BDE-96F35B87A97D}"/>
              </a:ext>
            </a:extLst>
          </p:cNvPr>
          <p:cNvSpPr txBox="1"/>
          <p:nvPr/>
        </p:nvSpPr>
        <p:spPr>
          <a:xfrm>
            <a:off x="2507079" y="1613107"/>
            <a:ext cx="12362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smtClean="0"/>
              <a:t>cos</a:t>
            </a:r>
            <a:r>
              <a:rPr kumimoji="1" lang="ja-JP" altLang="en-US" sz="1200" dirty="0" smtClean="0"/>
              <a:t>類似度 計算</a:t>
            </a:r>
            <a:endParaRPr kumimoji="1" lang="en-US" altLang="ja-JP" sz="1200" dirty="0"/>
          </a:p>
        </p:txBody>
      </p:sp>
      <p:sp>
        <p:nvSpPr>
          <p:cNvPr id="30" name="メモ 29"/>
          <p:cNvSpPr/>
          <p:nvPr/>
        </p:nvSpPr>
        <p:spPr>
          <a:xfrm>
            <a:off x="6514748" y="843462"/>
            <a:ext cx="274234" cy="261600"/>
          </a:xfrm>
          <a:prstGeom prst="foldedCorner">
            <a:avLst/>
          </a:prstGeom>
          <a:solidFill>
            <a:schemeClr val="bg1"/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44000" bIns="72000"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③</a:t>
            </a:r>
            <a:endParaRPr kumimoji="1" lang="ja-JP" altLang="en-US" sz="12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230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507" y="2342811"/>
            <a:ext cx="2116160" cy="273213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644B860-9A5F-334E-8464-5B343D922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141" y="1688437"/>
            <a:ext cx="1350198" cy="843874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8" name="右矢印 7">
            <a:extLst>
              <a:ext uri="{FF2B5EF4-FFF2-40B4-BE49-F238E27FC236}">
                <a16:creationId xmlns:a16="http://schemas.microsoft.com/office/drawing/2014/main" id="{77A5CE36-0A40-A140-885B-E46209DC6942}"/>
              </a:ext>
            </a:extLst>
          </p:cNvPr>
          <p:cNvSpPr/>
          <p:nvPr/>
        </p:nvSpPr>
        <p:spPr>
          <a:xfrm>
            <a:off x="3061307" y="2101022"/>
            <a:ext cx="432000" cy="2887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2934A88-7354-BE49-9BDE-96F35B87A97D}"/>
              </a:ext>
            </a:extLst>
          </p:cNvPr>
          <p:cNvSpPr txBox="1"/>
          <p:nvPr/>
        </p:nvSpPr>
        <p:spPr>
          <a:xfrm>
            <a:off x="268691" y="158215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分析対象文書</a:t>
            </a:r>
            <a:endParaRPr kumimoji="1" lang="en-US" altLang="ja-JP" sz="1200" dirty="0"/>
          </a:p>
          <a:p>
            <a:r>
              <a:rPr lang="ja-JP" altLang="en-US" sz="1200"/>
              <a:t>（</a:t>
            </a:r>
            <a:r>
              <a:rPr lang="en-US" altLang="ja-JP" sz="1200" dirty="0"/>
              <a:t>ex.. </a:t>
            </a:r>
            <a:r>
              <a:rPr lang="ja-JP" altLang="en-US" sz="1200"/>
              <a:t>税公金）</a:t>
            </a:r>
            <a:endParaRPr kumimoji="1" lang="en-US" altLang="ja-JP" sz="1200" dirty="0"/>
          </a:p>
        </p:txBody>
      </p:sp>
      <p:sp>
        <p:nvSpPr>
          <p:cNvPr id="36" name="テキスト ボックス 2">
            <a:extLst>
              <a:ext uri="{FF2B5EF4-FFF2-40B4-BE49-F238E27FC236}">
                <a16:creationId xmlns:a16="http://schemas.microsoft.com/office/drawing/2014/main" id="{BF46A31C-989D-454F-805F-A5F2D62B9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638" y="169863"/>
            <a:ext cx="605729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r>
              <a:rPr lang="en-US" altLang="ja-JP" sz="3200" b="1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Word2Vec</a:t>
            </a:r>
            <a:r>
              <a:rPr lang="ja-JP" altLang="en-US" sz="3200" b="1" dirty="0" smtClean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による項目位置特定</a:t>
            </a:r>
            <a:endParaRPr lang="ja-JP" altLang="en-US" sz="3200" b="1" dirty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5F8A5A0-38F4-7D49-8FAA-A4525AB661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979" y="2064924"/>
            <a:ext cx="585560" cy="5855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5149621-CEAA-2946-A06E-FF26A6B92E64}"/>
              </a:ext>
            </a:extLst>
          </p:cNvPr>
          <p:cNvSpPr txBox="1"/>
          <p:nvPr/>
        </p:nvSpPr>
        <p:spPr>
          <a:xfrm>
            <a:off x="1804710" y="2496554"/>
            <a:ext cx="814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i="1" dirty="0" err="1"/>
              <a:t>CerveloX</a:t>
            </a:r>
            <a:endParaRPr kumimoji="1" lang="ja-JP" altLang="en-US" sz="1200" i="1"/>
          </a:p>
        </p:txBody>
      </p:sp>
      <p:sp>
        <p:nvSpPr>
          <p:cNvPr id="29" name="右矢印 28">
            <a:extLst>
              <a:ext uri="{FF2B5EF4-FFF2-40B4-BE49-F238E27FC236}">
                <a16:creationId xmlns:a16="http://schemas.microsoft.com/office/drawing/2014/main" id="{DB9AAF3E-66B1-4049-B3D7-4885BC123700}"/>
              </a:ext>
            </a:extLst>
          </p:cNvPr>
          <p:cNvSpPr/>
          <p:nvPr/>
        </p:nvSpPr>
        <p:spPr>
          <a:xfrm>
            <a:off x="1040498" y="2101022"/>
            <a:ext cx="432000" cy="2887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087E01DB-0FEF-AA4C-860F-23AB67901A87}"/>
              </a:ext>
            </a:extLst>
          </p:cNvPr>
          <p:cNvSpPr txBox="1"/>
          <p:nvPr/>
        </p:nvSpPr>
        <p:spPr>
          <a:xfrm>
            <a:off x="5953676" y="1130463"/>
            <a:ext cx="1261884" cy="27699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r>
              <a:rPr lang="ja-JP" altLang="en-US" sz="1200" dirty="0"/>
              <a:t>公共水道使用料</a:t>
            </a:r>
            <a:endParaRPr kumimoji="1" lang="en-US" altLang="ja-JP" sz="1200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758A5D2F-0500-5A46-8E43-1FC30B9A4F5E}"/>
              </a:ext>
            </a:extLst>
          </p:cNvPr>
          <p:cNvSpPr txBox="1"/>
          <p:nvPr/>
        </p:nvSpPr>
        <p:spPr>
          <a:xfrm>
            <a:off x="5953676" y="1533317"/>
            <a:ext cx="1107996" cy="27699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r>
              <a:rPr lang="ja-JP" altLang="en-US" sz="1200"/>
              <a:t>納入済通知書</a:t>
            </a:r>
            <a:endParaRPr lang="en-US" altLang="ja-JP" sz="1200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A9746E78-23D9-DC47-9488-C0BAE8E4F3DD}"/>
              </a:ext>
            </a:extLst>
          </p:cNvPr>
          <p:cNvSpPr txBox="1"/>
          <p:nvPr/>
        </p:nvSpPr>
        <p:spPr>
          <a:xfrm>
            <a:off x="5953676" y="1936171"/>
            <a:ext cx="800219" cy="27699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r>
              <a:rPr lang="ja-JP" altLang="en-US" sz="1200"/>
              <a:t>口座番号</a:t>
            </a:r>
            <a:endParaRPr lang="en-US" altLang="ja-JP" sz="12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186AC247-9AA7-D749-A3EF-64C61F4A64D4}"/>
              </a:ext>
            </a:extLst>
          </p:cNvPr>
          <p:cNvSpPr txBox="1"/>
          <p:nvPr/>
        </p:nvSpPr>
        <p:spPr>
          <a:xfrm>
            <a:off x="5953676" y="2738814"/>
            <a:ext cx="732893" cy="27699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r>
              <a:rPr kumimoji="1" lang="ja-JP" altLang="en-US" sz="1200" dirty="0"/>
              <a:t>合 計 額</a:t>
            </a:r>
            <a:endParaRPr kumimoji="1" lang="en-US" altLang="ja-JP" sz="1200" dirty="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AD3033D7-CBD3-6849-876C-4E79A27E7C77}"/>
              </a:ext>
            </a:extLst>
          </p:cNvPr>
          <p:cNvSpPr txBox="1"/>
          <p:nvPr/>
        </p:nvSpPr>
        <p:spPr>
          <a:xfrm>
            <a:off x="5953676" y="3133676"/>
            <a:ext cx="652743" cy="27699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r>
              <a:rPr kumimoji="1" lang="en-US" altLang="ja-JP" sz="1200" dirty="0"/>
              <a:t>53,999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5E8314B3-CD6C-9645-BE6C-004C599A0E5A}"/>
              </a:ext>
            </a:extLst>
          </p:cNvPr>
          <p:cNvSpPr txBox="1"/>
          <p:nvPr/>
        </p:nvSpPr>
        <p:spPr>
          <a:xfrm>
            <a:off x="5953676" y="3528538"/>
            <a:ext cx="338554" cy="27699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r>
              <a:rPr kumimoji="1" lang="ja-JP" altLang="en-US" sz="1200"/>
              <a:t>円</a:t>
            </a:r>
            <a:endParaRPr kumimoji="1" lang="en-US" altLang="ja-JP" sz="12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E2F1700-9114-F149-965D-974FF993CC30}"/>
              </a:ext>
            </a:extLst>
          </p:cNvPr>
          <p:cNvSpPr txBox="1"/>
          <p:nvPr/>
        </p:nvSpPr>
        <p:spPr>
          <a:xfrm>
            <a:off x="5953676" y="2339025"/>
            <a:ext cx="1306768" cy="27699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r>
              <a:rPr kumimoji="1" lang="en-US" altLang="ja-JP" sz="1200" dirty="0"/>
              <a:t>01770-3-960066</a:t>
            </a:r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135728" y="782690"/>
            <a:ext cx="2727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 smtClean="0"/>
              <a:t>◆項目</a:t>
            </a:r>
            <a:r>
              <a:rPr lang="ja-JP" altLang="en-US" sz="1200" dirty="0" smtClean="0"/>
              <a:t>認識モデルによる項目位置特定</a:t>
            </a:r>
            <a:endParaRPr kumimoji="1" lang="ja-JP" altLang="en-US" sz="12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507" y="2738814"/>
            <a:ext cx="1108816" cy="27699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507" y="3130234"/>
            <a:ext cx="1231122" cy="29263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507" y="3492818"/>
            <a:ext cx="316389" cy="353429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507" y="1145615"/>
            <a:ext cx="1689845" cy="247559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507" y="1936171"/>
            <a:ext cx="604826" cy="276908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507" y="1531940"/>
            <a:ext cx="936912" cy="285535"/>
          </a:xfrm>
          <a:prstGeom prst="rect">
            <a:avLst/>
          </a:prstGeom>
        </p:spPr>
      </p:pic>
      <p:cxnSp>
        <p:nvCxnSpPr>
          <p:cNvPr id="22" name="直線矢印コネクタ 21"/>
          <p:cNvCxnSpPr>
            <a:stCxn id="34" idx="3"/>
            <a:endCxn id="16" idx="1"/>
          </p:cNvCxnSpPr>
          <p:nvPr/>
        </p:nvCxnSpPr>
        <p:spPr>
          <a:xfrm>
            <a:off x="7215560" y="1268963"/>
            <a:ext cx="494947" cy="432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>
            <a:stCxn id="35" idx="3"/>
            <a:endCxn id="20" idx="1"/>
          </p:cNvCxnSpPr>
          <p:nvPr/>
        </p:nvCxnSpPr>
        <p:spPr>
          <a:xfrm>
            <a:off x="7061672" y="1671817"/>
            <a:ext cx="648835" cy="2891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>
            <a:stCxn id="37" idx="3"/>
            <a:endCxn id="18" idx="1"/>
          </p:cNvCxnSpPr>
          <p:nvPr/>
        </p:nvCxnSpPr>
        <p:spPr>
          <a:xfrm flipV="1">
            <a:off x="6753895" y="2074625"/>
            <a:ext cx="956612" cy="46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>
            <a:stCxn id="38" idx="3"/>
            <a:endCxn id="15" idx="1"/>
          </p:cNvCxnSpPr>
          <p:nvPr/>
        </p:nvCxnSpPr>
        <p:spPr>
          <a:xfrm>
            <a:off x="7260444" y="2477525"/>
            <a:ext cx="450063" cy="1893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>
            <a:stCxn id="39" idx="3"/>
            <a:endCxn id="7" idx="1"/>
          </p:cNvCxnSpPr>
          <p:nvPr/>
        </p:nvCxnSpPr>
        <p:spPr>
          <a:xfrm>
            <a:off x="6686569" y="2877314"/>
            <a:ext cx="1023938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/>
          <p:cNvCxnSpPr>
            <a:stCxn id="40" idx="3"/>
            <a:endCxn id="9" idx="1"/>
          </p:cNvCxnSpPr>
          <p:nvPr/>
        </p:nvCxnSpPr>
        <p:spPr>
          <a:xfrm>
            <a:off x="6606419" y="3272176"/>
            <a:ext cx="1104088" cy="4373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線矢印コネクタ 66"/>
          <p:cNvCxnSpPr>
            <a:stCxn id="42" idx="3"/>
            <a:endCxn id="14" idx="1"/>
          </p:cNvCxnSpPr>
          <p:nvPr/>
        </p:nvCxnSpPr>
        <p:spPr>
          <a:xfrm>
            <a:off x="6292230" y="3667038"/>
            <a:ext cx="1418277" cy="2495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表 42">
            <a:extLst>
              <a:ext uri="{FF2B5EF4-FFF2-40B4-BE49-F238E27FC236}">
                <a16:creationId xmlns:a16="http://schemas.microsoft.com/office/drawing/2014/main" id="{C52E2195-EA10-8147-BC2A-A382AAB1B5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459497"/>
              </p:ext>
            </p:extLst>
          </p:nvPr>
        </p:nvGraphicFramePr>
        <p:xfrm>
          <a:off x="4342564" y="4259110"/>
          <a:ext cx="2372361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3768">
                  <a:extLst>
                    <a:ext uri="{9D8B030D-6E8A-4147-A177-3AD203B41FA5}">
                      <a16:colId xmlns:a16="http://schemas.microsoft.com/office/drawing/2014/main" val="1076731658"/>
                    </a:ext>
                  </a:extLst>
                </a:gridCol>
                <a:gridCol w="1438593">
                  <a:extLst>
                    <a:ext uri="{9D8B030D-6E8A-4147-A177-3AD203B41FA5}">
                      <a16:colId xmlns:a16="http://schemas.microsoft.com/office/drawing/2014/main" val="25109180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/>
                        <a:t>Key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/>
                        <a:t>Value</a:t>
                      </a:r>
                      <a:endParaRPr kumimoji="1" lang="ja-JP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012943"/>
                  </a:ext>
                </a:extLst>
              </a:tr>
              <a:tr h="163770">
                <a:tc>
                  <a:txBody>
                    <a:bodyPr/>
                    <a:lstStyle/>
                    <a:p>
                      <a:r>
                        <a:rPr kumimoji="1" lang="ja-JP" altLang="en-US" sz="1200" dirty="0" smtClean="0"/>
                        <a:t>口座番号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 smtClean="0"/>
                        <a:t>類似度</a:t>
                      </a:r>
                      <a:r>
                        <a:rPr kumimoji="1" lang="en-US" altLang="ja-JP" sz="1200" dirty="0" smtClean="0"/>
                        <a:t>1</a:t>
                      </a:r>
                      <a:r>
                        <a:rPr kumimoji="1" lang="en-US" altLang="ja-JP" sz="1200" dirty="0"/>
                        <a:t>: </a:t>
                      </a:r>
                      <a:r>
                        <a:rPr kumimoji="1" lang="ja-JP" altLang="en-US" sz="1200" dirty="0" smtClean="0"/>
                        <a:t>口座番号</a:t>
                      </a:r>
                      <a:endParaRPr kumimoji="1" lang="ja-JP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5061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 smtClean="0"/>
                        <a:t>類似度</a:t>
                      </a:r>
                      <a:r>
                        <a:rPr kumimoji="1" lang="en-US" altLang="ja-JP" sz="1200" dirty="0" smtClean="0"/>
                        <a:t>2</a:t>
                      </a:r>
                      <a:r>
                        <a:rPr kumimoji="1" lang="en-US" altLang="ja-JP" sz="1200" dirty="0"/>
                        <a:t>: </a:t>
                      </a:r>
                      <a:r>
                        <a:rPr kumimoji="1" lang="ja-JP" altLang="en-US" sz="1200" dirty="0" smtClean="0"/>
                        <a:t>口座版号</a:t>
                      </a:r>
                      <a:endParaRPr kumimoji="1" lang="ja-JP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54999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 smtClean="0"/>
                        <a:t>類似度</a:t>
                      </a:r>
                      <a:r>
                        <a:rPr kumimoji="1" lang="en-US" altLang="ja-JP" sz="1200" dirty="0" smtClean="0"/>
                        <a:t>3</a:t>
                      </a:r>
                      <a:r>
                        <a:rPr kumimoji="1" lang="en-US" altLang="ja-JP" sz="1200" dirty="0"/>
                        <a:t>:</a:t>
                      </a:r>
                      <a:r>
                        <a:rPr kumimoji="1" lang="ja-JP" altLang="en-US" sz="1200" dirty="0"/>
                        <a:t> </a:t>
                      </a:r>
                      <a:r>
                        <a:rPr kumimoji="1" lang="ja-JP" altLang="en-US" sz="1200" dirty="0" smtClean="0"/>
                        <a:t>口座</a:t>
                      </a:r>
                      <a:endParaRPr kumimoji="1" lang="ja-JP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471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ja-JP" altLang="en-US" sz="1200" dirty="0" smtClean="0"/>
                        <a:t>合計額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 smtClean="0"/>
                        <a:t>類似度</a:t>
                      </a:r>
                      <a:r>
                        <a:rPr kumimoji="1" lang="en-US" altLang="ja-JP" sz="1200" dirty="0" smtClean="0"/>
                        <a:t>1</a:t>
                      </a:r>
                      <a:r>
                        <a:rPr kumimoji="1" lang="ja-JP" altLang="en-US" sz="1200" dirty="0" smtClean="0"/>
                        <a:t>：合計額</a:t>
                      </a:r>
                      <a:endParaRPr kumimoji="1" lang="ja-JP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71130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 smtClean="0"/>
                        <a:t>類似度</a:t>
                      </a:r>
                      <a:r>
                        <a:rPr kumimoji="1" lang="en-US" altLang="ja-JP" sz="1200" dirty="0" smtClean="0"/>
                        <a:t>2</a:t>
                      </a:r>
                      <a:r>
                        <a:rPr kumimoji="1" lang="ja-JP" altLang="en-US" sz="1200" dirty="0" smtClean="0"/>
                        <a:t>：合計</a:t>
                      </a:r>
                      <a:endParaRPr kumimoji="1" lang="ja-JP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870572"/>
                  </a:ext>
                </a:extLst>
              </a:tr>
              <a:tr h="163770"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 smtClean="0"/>
                        <a:t>類似度</a:t>
                      </a:r>
                      <a:r>
                        <a:rPr kumimoji="1" lang="en-US" altLang="ja-JP" sz="1200" dirty="0" smtClean="0"/>
                        <a:t>3</a:t>
                      </a:r>
                      <a:r>
                        <a:rPr kumimoji="1" lang="ja-JP" altLang="en-US" sz="1200" dirty="0" smtClean="0"/>
                        <a:t>：合同岳</a:t>
                      </a:r>
                      <a:endParaRPr kumimoji="1" lang="ja-JP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656611"/>
                  </a:ext>
                </a:extLst>
              </a:tr>
            </a:tbl>
          </a:graphicData>
        </a:graphic>
      </p:graphicFrame>
      <p:sp>
        <p:nvSpPr>
          <p:cNvPr id="45" name="テキスト ボックス 44"/>
          <p:cNvSpPr txBox="1"/>
          <p:nvPr/>
        </p:nvSpPr>
        <p:spPr>
          <a:xfrm>
            <a:off x="5846280" y="6123727"/>
            <a:ext cx="461665" cy="43858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dirty="0" smtClean="0"/>
              <a:t>・・・</a:t>
            </a:r>
            <a:endParaRPr kumimoji="1" lang="ja-JP" altLang="en-US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4548493" y="6126106"/>
            <a:ext cx="461665" cy="43858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dirty="0" smtClean="0"/>
              <a:t>・・・</a:t>
            </a:r>
            <a:endParaRPr kumimoji="1" lang="ja-JP" altLang="en-US" dirty="0"/>
          </a:p>
        </p:txBody>
      </p:sp>
      <p:sp>
        <p:nvSpPr>
          <p:cNvPr id="47" name="右矢印 46">
            <a:extLst>
              <a:ext uri="{FF2B5EF4-FFF2-40B4-BE49-F238E27FC236}">
                <a16:creationId xmlns:a16="http://schemas.microsoft.com/office/drawing/2014/main" id="{921C648F-F6BC-4C4F-B52B-E799CDB13E6D}"/>
              </a:ext>
            </a:extLst>
          </p:cNvPr>
          <p:cNvSpPr/>
          <p:nvPr/>
        </p:nvSpPr>
        <p:spPr>
          <a:xfrm rot="5400000">
            <a:off x="8222820" y="3763988"/>
            <a:ext cx="360000" cy="288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A9746E78-23D9-DC47-9488-C0BAE8E4F3DD}"/>
              </a:ext>
            </a:extLst>
          </p:cNvPr>
          <p:cNvSpPr txBox="1"/>
          <p:nvPr/>
        </p:nvSpPr>
        <p:spPr>
          <a:xfrm>
            <a:off x="397585" y="4538887"/>
            <a:ext cx="800219" cy="27699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200"/>
              <a:t>口座番号</a:t>
            </a:r>
            <a:endParaRPr lang="en-US" altLang="ja-JP" sz="1200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186AC247-9AA7-D749-A3EF-64C61F4A64D4}"/>
              </a:ext>
            </a:extLst>
          </p:cNvPr>
          <p:cNvSpPr txBox="1"/>
          <p:nvPr/>
        </p:nvSpPr>
        <p:spPr>
          <a:xfrm>
            <a:off x="400155" y="5341530"/>
            <a:ext cx="732893" cy="27699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1200" dirty="0"/>
              <a:t>合 計 額</a:t>
            </a:r>
            <a:endParaRPr kumimoji="1" lang="en-US" altLang="ja-JP" sz="12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164399" y="4524599"/>
            <a:ext cx="9677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[x, y, w, h]</a:t>
            </a:r>
            <a:endParaRPr kumimoji="1" lang="ja-JP" altLang="en-US" sz="1400" dirty="0"/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1159635" y="5348517"/>
            <a:ext cx="9677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[x, y, w, h]</a:t>
            </a:r>
            <a:endParaRPr kumimoji="1" lang="ja-JP" altLang="en-US" sz="1400" dirty="0"/>
          </a:p>
        </p:txBody>
      </p:sp>
      <p:sp>
        <p:nvSpPr>
          <p:cNvPr id="53" name="右矢印 52">
            <a:extLst>
              <a:ext uri="{FF2B5EF4-FFF2-40B4-BE49-F238E27FC236}">
                <a16:creationId xmlns:a16="http://schemas.microsoft.com/office/drawing/2014/main" id="{4111B036-CE91-1142-8344-C90D0BA01B46}"/>
              </a:ext>
            </a:extLst>
          </p:cNvPr>
          <p:cNvSpPr/>
          <p:nvPr/>
        </p:nvSpPr>
        <p:spPr>
          <a:xfrm flipH="1">
            <a:off x="3742595" y="4952878"/>
            <a:ext cx="360000" cy="2887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2516958" y="484130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目的</a:t>
            </a:r>
            <a:r>
              <a:rPr lang="ja-JP" altLang="en-US" sz="14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の項目</a:t>
            </a:r>
            <a:endParaRPr lang="en-US" altLang="ja-JP" sz="14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ja-JP" altLang="en-US" sz="14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位置情報特定</a:t>
            </a:r>
            <a:endParaRPr kumimoji="1" lang="ja-JP" altLang="en-US" sz="1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8" name="右矢印 57">
            <a:extLst>
              <a:ext uri="{FF2B5EF4-FFF2-40B4-BE49-F238E27FC236}">
                <a16:creationId xmlns:a16="http://schemas.microsoft.com/office/drawing/2014/main" id="{4111B036-CE91-1142-8344-C90D0BA01B46}"/>
              </a:ext>
            </a:extLst>
          </p:cNvPr>
          <p:cNvSpPr/>
          <p:nvPr/>
        </p:nvSpPr>
        <p:spPr>
          <a:xfrm flipH="1">
            <a:off x="2123330" y="4952878"/>
            <a:ext cx="360000" cy="2887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sp>
        <p:nvSpPr>
          <p:cNvPr id="55" name="メモ 54"/>
          <p:cNvSpPr/>
          <p:nvPr/>
        </p:nvSpPr>
        <p:spPr>
          <a:xfrm>
            <a:off x="404425" y="1305431"/>
            <a:ext cx="274234" cy="261600"/>
          </a:xfrm>
          <a:prstGeom prst="foldedCorner">
            <a:avLst/>
          </a:prstGeom>
          <a:solidFill>
            <a:schemeClr val="bg1"/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44000" bIns="72000" rtlCol="0" anchor="ctr"/>
          <a:lstStyle/>
          <a:p>
            <a:pPr algn="ctr"/>
            <a:r>
              <a:rPr lang="ja-JP" altLang="en-US" sz="12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④</a:t>
            </a:r>
            <a:endParaRPr kumimoji="1" lang="ja-JP" altLang="en-US" sz="12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E808C929-72D2-484B-99D0-9EEED320158B}"/>
              </a:ext>
            </a:extLst>
          </p:cNvPr>
          <p:cNvSpPr txBox="1"/>
          <p:nvPr/>
        </p:nvSpPr>
        <p:spPr>
          <a:xfrm>
            <a:off x="7164825" y="4143885"/>
            <a:ext cx="2677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抽出</a:t>
            </a:r>
            <a:r>
              <a:rPr lang="ja-JP" altLang="en-US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したテキストライン</a:t>
            </a:r>
            <a:r>
              <a:rPr lang="en-US" altLang="ja-JP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(BB)</a:t>
            </a:r>
            <a:r>
              <a:rPr lang="ja-JP" altLang="en-US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を</a:t>
            </a:r>
            <a:r>
              <a:rPr lang="en-US" altLang="ja-JP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OCR</a:t>
            </a:r>
          </a:p>
          <a:p>
            <a:r>
              <a:rPr lang="ja-JP" altLang="en-US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で文字認識を行い（誤読</a:t>
            </a:r>
            <a:r>
              <a:rPr lang="ja-JP" altLang="en-US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含</a:t>
            </a:r>
            <a:r>
              <a:rPr lang="ja-JP" altLang="en-US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む）、</a:t>
            </a:r>
            <a:endParaRPr lang="en-US" altLang="ja-JP" sz="12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当該</a:t>
            </a:r>
            <a:r>
              <a:rPr lang="ja-JP" altLang="en-US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文字</a:t>
            </a:r>
            <a:r>
              <a:rPr lang="ja-JP" altLang="en-US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のベクトル計算を行う。</a:t>
            </a:r>
            <a:endParaRPr lang="en-US" altLang="ja-JP" sz="12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7" name="メモ 56"/>
          <p:cNvSpPr/>
          <p:nvPr/>
        </p:nvSpPr>
        <p:spPr>
          <a:xfrm>
            <a:off x="6921949" y="4215340"/>
            <a:ext cx="274234" cy="261600"/>
          </a:xfrm>
          <a:prstGeom prst="foldedCorner">
            <a:avLst/>
          </a:prstGeom>
          <a:solidFill>
            <a:schemeClr val="bg1"/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44000" bIns="72000" rtlCol="0" anchor="ctr"/>
          <a:lstStyle/>
          <a:p>
            <a:pPr algn="ctr"/>
            <a:r>
              <a:rPr lang="ja-JP" altLang="en-US" sz="12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⑤</a:t>
            </a:r>
            <a:endParaRPr kumimoji="1" lang="ja-JP" altLang="en-US" sz="12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3" name="右矢印 62">
            <a:extLst>
              <a:ext uri="{FF2B5EF4-FFF2-40B4-BE49-F238E27FC236}">
                <a16:creationId xmlns:a16="http://schemas.microsoft.com/office/drawing/2014/main" id="{921C648F-F6BC-4C4F-B52B-E799CDB13E6D}"/>
              </a:ext>
            </a:extLst>
          </p:cNvPr>
          <p:cNvSpPr/>
          <p:nvPr/>
        </p:nvSpPr>
        <p:spPr>
          <a:xfrm rot="5400000">
            <a:off x="8222820" y="4916515"/>
            <a:ext cx="360000" cy="288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E808C929-72D2-484B-99D0-9EEED320158B}"/>
              </a:ext>
            </a:extLst>
          </p:cNvPr>
          <p:cNvSpPr txBox="1"/>
          <p:nvPr/>
        </p:nvSpPr>
        <p:spPr>
          <a:xfrm>
            <a:off x="7167201" y="5332129"/>
            <a:ext cx="25843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当該文字の計算結果を</a:t>
            </a:r>
            <a:r>
              <a:rPr lang="en-US" altLang="ja-JP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Corpus</a:t>
            </a:r>
            <a:r>
              <a:rPr lang="ja-JP" altLang="en-US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へ</a:t>
            </a:r>
            <a:endParaRPr lang="en-US" altLang="ja-JP" sz="12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問合</a:t>
            </a:r>
            <a:r>
              <a:rPr lang="ja-JP" altLang="en-US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せを行い、</a:t>
            </a:r>
            <a:r>
              <a:rPr lang="en-US" altLang="ja-JP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cos</a:t>
            </a:r>
            <a:r>
              <a:rPr lang="ja-JP" altLang="en-US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類似度の範囲に</a:t>
            </a:r>
            <a:endParaRPr lang="en-US" altLang="ja-JP" sz="12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適合</a:t>
            </a:r>
            <a:r>
              <a:rPr lang="ja-JP" altLang="en-US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した文字が、項目位置特定の</a:t>
            </a:r>
            <a:endParaRPr lang="en-US" altLang="ja-JP" sz="12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対象</a:t>
            </a:r>
            <a:r>
              <a:rPr lang="ja-JP" altLang="en-US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となる</a:t>
            </a:r>
            <a:r>
              <a:rPr lang="ja-JP" altLang="en-US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項目</a:t>
            </a:r>
            <a:r>
              <a:rPr lang="ja-JP" altLang="en-US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であることが</a:t>
            </a:r>
            <a:endParaRPr lang="en-US" altLang="ja-JP" sz="12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判明する。</a:t>
            </a:r>
            <a:endParaRPr lang="en-US" altLang="ja-JP" sz="12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6" name="右矢印 65">
            <a:extLst>
              <a:ext uri="{FF2B5EF4-FFF2-40B4-BE49-F238E27FC236}">
                <a16:creationId xmlns:a16="http://schemas.microsoft.com/office/drawing/2014/main" id="{4111B036-CE91-1142-8344-C90D0BA01B46}"/>
              </a:ext>
            </a:extLst>
          </p:cNvPr>
          <p:cNvSpPr/>
          <p:nvPr/>
        </p:nvSpPr>
        <p:spPr>
          <a:xfrm flipH="1">
            <a:off x="6809668" y="4952878"/>
            <a:ext cx="360000" cy="2887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sp>
        <p:nvSpPr>
          <p:cNvPr id="68" name="メモ 67"/>
          <p:cNvSpPr/>
          <p:nvPr/>
        </p:nvSpPr>
        <p:spPr>
          <a:xfrm>
            <a:off x="7267232" y="5032116"/>
            <a:ext cx="274234" cy="261600"/>
          </a:xfrm>
          <a:prstGeom prst="foldedCorner">
            <a:avLst/>
          </a:prstGeom>
          <a:solidFill>
            <a:schemeClr val="bg1"/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44000" bIns="72000" rtlCol="0" anchor="ctr"/>
          <a:lstStyle/>
          <a:p>
            <a:pPr algn="ctr"/>
            <a:r>
              <a:rPr lang="ja-JP" altLang="en-US" sz="12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⑥</a:t>
            </a:r>
            <a:endParaRPr kumimoji="1" lang="ja-JP" altLang="en-US" sz="12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9" name="メモ 68"/>
          <p:cNvSpPr/>
          <p:nvPr/>
        </p:nvSpPr>
        <p:spPr>
          <a:xfrm>
            <a:off x="2645199" y="4553470"/>
            <a:ext cx="274234" cy="261600"/>
          </a:xfrm>
          <a:prstGeom prst="foldedCorner">
            <a:avLst/>
          </a:prstGeom>
          <a:solidFill>
            <a:schemeClr val="bg1"/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44000" bIns="72000" rtlCol="0" anchor="ctr"/>
          <a:lstStyle/>
          <a:p>
            <a:pPr algn="ctr"/>
            <a:r>
              <a:rPr lang="ja-JP" altLang="en-US" sz="1200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⑦</a:t>
            </a:r>
            <a:endParaRPr kumimoji="1" lang="ja-JP" altLang="en-US" sz="12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3F5E3536-BC25-754B-BA90-92CC81EADAD5}"/>
              </a:ext>
            </a:extLst>
          </p:cNvPr>
          <p:cNvSpPr txBox="1"/>
          <p:nvPr/>
        </p:nvSpPr>
        <p:spPr>
          <a:xfrm>
            <a:off x="3493674" y="920911"/>
            <a:ext cx="2085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テキストライン（</a:t>
            </a:r>
            <a:r>
              <a:rPr lang="en-US" altLang="ja-JP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BB</a:t>
            </a:r>
            <a:r>
              <a:rPr lang="ja-JP" altLang="en-US" sz="1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）抽出</a:t>
            </a:r>
            <a:endParaRPr kumimoji="1" lang="en-US" altLang="ja-JP" sz="12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71" name="図 70">
            <a:extLst>
              <a:ext uri="{FF2B5EF4-FFF2-40B4-BE49-F238E27FC236}">
                <a16:creationId xmlns:a16="http://schemas.microsoft.com/office/drawing/2014/main" id="{2C4943A7-E9BB-D546-8F58-761B82D78F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79469" y="1191127"/>
            <a:ext cx="1239848" cy="185820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66E3EF8B-A058-C145-92CA-274DAAA943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31869" y="1343527"/>
            <a:ext cx="1239848" cy="185820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73" name="図 72">
            <a:extLst>
              <a:ext uri="{FF2B5EF4-FFF2-40B4-BE49-F238E27FC236}">
                <a16:creationId xmlns:a16="http://schemas.microsoft.com/office/drawing/2014/main" id="{D15C1F61-236A-494B-9F9D-9E8FFE86EAB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84269" y="1495927"/>
            <a:ext cx="1239848" cy="185820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25B240D0-AA8F-6F46-895C-D8C40C44E644}"/>
              </a:ext>
            </a:extLst>
          </p:cNvPr>
          <p:cNvSpPr txBox="1"/>
          <p:nvPr/>
        </p:nvSpPr>
        <p:spPr>
          <a:xfrm>
            <a:off x="4723995" y="2985089"/>
            <a:ext cx="880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000"/>
            <a:r>
              <a:rPr kumimoji="1"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</a:t>
            </a:r>
            <a:endParaRPr kumimoji="1" lang="en-US" altLang="ja-JP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36000"/>
            <a:r>
              <a:rPr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　</a:t>
            </a:r>
            <a:r>
              <a:rPr kumimoji="1"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36000"/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 </a:t>
            </a:r>
            <a:r>
              <a:rPr kumimoji="1"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　</a:t>
            </a:r>
            <a:r>
              <a:rPr kumimoji="1" lang="en-US" altLang="ja-JP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kumimoji="1"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</a:t>
            </a:r>
            <a:endParaRPr kumimoji="1" lang="en-US" altLang="ja-JP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5" name="右矢印 74">
            <a:extLst>
              <a:ext uri="{FF2B5EF4-FFF2-40B4-BE49-F238E27FC236}">
                <a16:creationId xmlns:a16="http://schemas.microsoft.com/office/drawing/2014/main" id="{941DBAAF-B417-6244-8356-8E50C202EB01}"/>
              </a:ext>
            </a:extLst>
          </p:cNvPr>
          <p:cNvSpPr/>
          <p:nvPr/>
        </p:nvSpPr>
        <p:spPr>
          <a:xfrm>
            <a:off x="5331209" y="2101022"/>
            <a:ext cx="432000" cy="2887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5846516" y="861274"/>
            <a:ext cx="19223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b="1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Input: </a:t>
            </a:r>
            <a:r>
              <a:rPr lang="ja-JP" altLang="en-US" sz="1000" b="1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テキストライン（</a:t>
            </a:r>
            <a:r>
              <a:rPr lang="en-US" altLang="ja-JP" sz="1000" b="1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BB</a:t>
            </a:r>
            <a:r>
              <a:rPr lang="ja-JP" altLang="en-US" sz="1000" b="1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）</a:t>
            </a:r>
            <a:endParaRPr kumimoji="1" lang="ja-JP" altLang="en-US" sz="10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7627704" y="863656"/>
            <a:ext cx="14590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o</a:t>
            </a:r>
            <a:r>
              <a:rPr lang="en-US" altLang="ja-JP" sz="1000" b="1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utput: OCR</a:t>
            </a:r>
            <a:r>
              <a:rPr lang="ja-JP" altLang="en-US" sz="1000" b="1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認識結果</a:t>
            </a:r>
            <a:endParaRPr kumimoji="1" lang="ja-JP" altLang="en-US" sz="10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0025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7644B860-9A5F-334E-8464-5B343D922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141" y="1031207"/>
            <a:ext cx="1350198" cy="843874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32" name="円/楕円 31">
            <a:extLst>
              <a:ext uri="{FF2B5EF4-FFF2-40B4-BE49-F238E27FC236}">
                <a16:creationId xmlns:a16="http://schemas.microsoft.com/office/drawing/2014/main" id="{3FA6C212-CE91-FE4D-A265-402494ACA533}"/>
              </a:ext>
            </a:extLst>
          </p:cNvPr>
          <p:cNvSpPr/>
          <p:nvPr/>
        </p:nvSpPr>
        <p:spPr>
          <a:xfrm>
            <a:off x="3535801" y="4097251"/>
            <a:ext cx="4585513" cy="22915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88779545-EEF0-9B46-8F41-810B19873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5306" y="3907770"/>
            <a:ext cx="791059" cy="791059"/>
          </a:xfrm>
          <a:prstGeom prst="rect">
            <a:avLst/>
          </a:prstGeom>
        </p:spPr>
      </p:pic>
      <p:sp>
        <p:nvSpPr>
          <p:cNvPr id="3" name="円/楕円 2">
            <a:extLst>
              <a:ext uri="{FF2B5EF4-FFF2-40B4-BE49-F238E27FC236}">
                <a16:creationId xmlns:a16="http://schemas.microsoft.com/office/drawing/2014/main" id="{28371178-FF54-894E-8468-567C5C05E692}"/>
              </a:ext>
            </a:extLst>
          </p:cNvPr>
          <p:cNvSpPr/>
          <p:nvPr/>
        </p:nvSpPr>
        <p:spPr>
          <a:xfrm>
            <a:off x="4824667" y="1347534"/>
            <a:ext cx="3080084" cy="194911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5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rPr>
              <a:t>全ドキュメントから各単語ベクトルを計算した</a:t>
            </a:r>
            <a:r>
              <a:rPr kumimoji="1" lang="en-US" altLang="ja-JP" sz="1050" dirty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rPr>
              <a:t>Corpus</a:t>
            </a:r>
            <a:endParaRPr lang="en-US" altLang="ja-JP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  <a:p>
            <a:pPr algn="ctr"/>
            <a:r>
              <a:rPr kumimoji="1" lang="ja-JP" altLang="en-US" sz="105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rPr>
              <a:t>（単語ベクトルモデル）</a:t>
            </a:r>
            <a:endParaRPr kumimoji="1" lang="en-US" altLang="ja-JP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rPr>
              <a:t>(word2vec)</a:t>
            </a:r>
            <a:endParaRPr kumimoji="1" lang="ja-JP" altLang="en-US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98BAA05-D7BA-E04C-ACB8-C8CE1D7E8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6650" y="1244784"/>
            <a:ext cx="791059" cy="791059"/>
          </a:xfrm>
          <a:prstGeom prst="rect">
            <a:avLst/>
          </a:prstGeom>
        </p:spPr>
      </p:pic>
      <p:sp>
        <p:nvSpPr>
          <p:cNvPr id="8" name="右矢印 7">
            <a:extLst>
              <a:ext uri="{FF2B5EF4-FFF2-40B4-BE49-F238E27FC236}">
                <a16:creationId xmlns:a16="http://schemas.microsoft.com/office/drawing/2014/main" id="{77A5CE36-0A40-A140-885B-E46209DC6942}"/>
              </a:ext>
            </a:extLst>
          </p:cNvPr>
          <p:cNvSpPr/>
          <p:nvPr/>
        </p:nvSpPr>
        <p:spPr>
          <a:xfrm>
            <a:off x="3089883" y="1447806"/>
            <a:ext cx="432000" cy="2887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194B4EF-2CFF-3645-A17F-215D3093523C}"/>
              </a:ext>
            </a:extLst>
          </p:cNvPr>
          <p:cNvSpPr txBox="1"/>
          <p:nvPr/>
        </p:nvSpPr>
        <p:spPr>
          <a:xfrm>
            <a:off x="1487903" y="2204291"/>
            <a:ext cx="23968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・分析対象文書から各単語ごとの</a:t>
            </a:r>
            <a:endParaRPr kumimoji="1" lang="en-US" altLang="ja-JP" sz="1200" dirty="0"/>
          </a:p>
          <a:p>
            <a:r>
              <a:rPr kumimoji="1" lang="ja-JP" altLang="en-US" sz="1200"/>
              <a:t>出現頻度を計算する</a:t>
            </a:r>
            <a:endParaRPr kumimoji="1" lang="en-US" altLang="ja-JP" sz="1200" dirty="0"/>
          </a:p>
          <a:p>
            <a:r>
              <a:rPr lang="ja-JP" altLang="en-US" sz="1200"/>
              <a:t>・形態素解析</a:t>
            </a:r>
            <a:endParaRPr kumimoji="1" lang="en-US" altLang="ja-JP" sz="1200" dirty="0"/>
          </a:p>
          <a:p>
            <a:r>
              <a:rPr lang="ja-JP" altLang="en-US" sz="1200"/>
              <a:t>・各品詞ごとに分ち書き処理を行う</a:t>
            </a:r>
            <a:endParaRPr lang="en-US" altLang="ja-JP" sz="1200" dirty="0"/>
          </a:p>
          <a:p>
            <a:r>
              <a:rPr lang="en-US" altLang="ja-JP" sz="1200" dirty="0"/>
              <a:t>※</a:t>
            </a:r>
            <a:r>
              <a:rPr lang="ja-JP" altLang="en-US" sz="1200"/>
              <a:t>英文ドキュメントの場合は、</a:t>
            </a:r>
            <a:endParaRPr lang="en-US" altLang="ja-JP" sz="1200" dirty="0"/>
          </a:p>
          <a:p>
            <a:r>
              <a:rPr lang="ja-JP" altLang="en-US" sz="1200"/>
              <a:t>　　形態素解析の必要はない</a:t>
            </a:r>
            <a:endParaRPr kumimoji="1" lang="ja-JP" altLang="en-US"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2934A88-7354-BE49-9BDE-96F35B87A97D}"/>
              </a:ext>
            </a:extLst>
          </p:cNvPr>
          <p:cNvSpPr txBox="1"/>
          <p:nvPr/>
        </p:nvSpPr>
        <p:spPr>
          <a:xfrm>
            <a:off x="268691" y="92492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分析対象文書</a:t>
            </a:r>
            <a:endParaRPr kumimoji="1" lang="en-US" altLang="ja-JP" sz="1200" dirty="0"/>
          </a:p>
          <a:p>
            <a:r>
              <a:rPr lang="ja-JP" altLang="en-US" sz="1200"/>
              <a:t>（帳票判別）</a:t>
            </a:r>
            <a:endParaRPr kumimoji="1" lang="en-US" altLang="ja-JP" sz="12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F5E3536-BC25-754B-BA90-92CC81EADAD5}"/>
              </a:ext>
            </a:extLst>
          </p:cNvPr>
          <p:cNvSpPr txBox="1"/>
          <p:nvPr/>
        </p:nvSpPr>
        <p:spPr>
          <a:xfrm>
            <a:off x="3007893" y="92091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各単語ごとの</a:t>
            </a:r>
            <a:endParaRPr kumimoji="1" lang="en-US" altLang="ja-JP" sz="1200" dirty="0"/>
          </a:p>
          <a:p>
            <a:r>
              <a:rPr lang="ja-JP" altLang="en-US" sz="1200"/>
              <a:t>出現頻度計算</a:t>
            </a:r>
            <a:endParaRPr kumimoji="1" lang="en-US" altLang="ja-JP" sz="1200" dirty="0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778207DB-4125-6548-A903-885252028259}"/>
              </a:ext>
            </a:extLst>
          </p:cNvPr>
          <p:cNvSpPr/>
          <p:nvPr/>
        </p:nvSpPr>
        <p:spPr>
          <a:xfrm>
            <a:off x="4151905" y="1612233"/>
            <a:ext cx="1274478" cy="1792705"/>
          </a:xfrm>
          <a:custGeom>
            <a:avLst/>
            <a:gdLst>
              <a:gd name="connsiteX0" fmla="*/ 0 w 1564247"/>
              <a:gd name="connsiteY0" fmla="*/ 0 h 1792705"/>
              <a:gd name="connsiteX1" fmla="*/ 1564105 w 1564247"/>
              <a:gd name="connsiteY1" fmla="*/ 685800 h 1792705"/>
              <a:gd name="connsiteX2" fmla="*/ 72189 w 1564247"/>
              <a:gd name="connsiteY2" fmla="*/ 1792705 h 1792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4247" h="1792705">
                <a:moveTo>
                  <a:pt x="0" y="0"/>
                </a:moveTo>
                <a:cubicBezTo>
                  <a:pt x="776037" y="193508"/>
                  <a:pt x="1552074" y="387016"/>
                  <a:pt x="1564105" y="685800"/>
                </a:cubicBezTo>
                <a:cubicBezTo>
                  <a:pt x="1576137" y="984584"/>
                  <a:pt x="824163" y="1388644"/>
                  <a:pt x="72189" y="1792705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3497A473-AE85-D845-AF1E-ECA8C7D18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0563" y="4140384"/>
            <a:ext cx="791059" cy="791059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808C929-72D2-484B-99D0-9EEED320158B}"/>
              </a:ext>
            </a:extLst>
          </p:cNvPr>
          <p:cNvSpPr txBox="1"/>
          <p:nvPr/>
        </p:nvSpPr>
        <p:spPr>
          <a:xfrm>
            <a:off x="2097499" y="3391403"/>
            <a:ext cx="2287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/>
              <a:t>単語ベクトルモデルで、</a:t>
            </a:r>
            <a:endParaRPr kumimoji="1" lang="en-US" altLang="ja-JP" sz="1200" dirty="0"/>
          </a:p>
          <a:p>
            <a:r>
              <a:rPr kumimoji="1" lang="ja-JP" altLang="en-US" sz="1200" dirty="0"/>
              <a:t>各単語ごとのベクトルを計算し、</a:t>
            </a:r>
            <a:endParaRPr kumimoji="1" lang="en-US" altLang="ja-JP" sz="1200" dirty="0"/>
          </a:p>
          <a:p>
            <a:r>
              <a:rPr kumimoji="1" lang="ja-JP" altLang="en-US" sz="1200" dirty="0"/>
              <a:t>各単語ベクトルの総和を求める</a:t>
            </a:r>
            <a:endParaRPr kumimoji="1" lang="en-US" altLang="ja-JP" sz="1200" dirty="0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893C0A35-E129-8944-955D-087CEF61D697}"/>
              </a:ext>
            </a:extLst>
          </p:cNvPr>
          <p:cNvSpPr/>
          <p:nvPr/>
        </p:nvSpPr>
        <p:spPr>
          <a:xfrm>
            <a:off x="5029208" y="4299779"/>
            <a:ext cx="1676397" cy="733927"/>
          </a:xfrm>
          <a:prstGeom prst="ellipse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50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</a:rPr>
              <a:t>Cluster2</a:t>
            </a:r>
            <a:endParaRPr kumimoji="1" lang="ja-JP" altLang="en-US" sz="1050" dirty="0">
              <a:solidFill>
                <a:schemeClr val="bg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sp>
        <p:nvSpPr>
          <p:cNvPr id="20" name="円/楕円 19">
            <a:extLst>
              <a:ext uri="{FF2B5EF4-FFF2-40B4-BE49-F238E27FC236}">
                <a16:creationId xmlns:a16="http://schemas.microsoft.com/office/drawing/2014/main" id="{03B76819-A500-3043-BA31-115EBF63C6FD}"/>
              </a:ext>
            </a:extLst>
          </p:cNvPr>
          <p:cNvSpPr/>
          <p:nvPr/>
        </p:nvSpPr>
        <p:spPr>
          <a:xfrm>
            <a:off x="3906402" y="5209300"/>
            <a:ext cx="1676397" cy="733927"/>
          </a:xfrm>
          <a:prstGeom prst="ellipse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50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</a:rPr>
              <a:t>Cluster1</a:t>
            </a:r>
            <a:endParaRPr kumimoji="1" lang="ja-JP" altLang="en-US" sz="1050" dirty="0">
              <a:solidFill>
                <a:schemeClr val="bg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sp>
        <p:nvSpPr>
          <p:cNvPr id="21" name="円/楕円 20">
            <a:extLst>
              <a:ext uri="{FF2B5EF4-FFF2-40B4-BE49-F238E27FC236}">
                <a16:creationId xmlns:a16="http://schemas.microsoft.com/office/drawing/2014/main" id="{7D61C8C6-9273-3A4B-8F68-7C959A5B2801}"/>
              </a:ext>
            </a:extLst>
          </p:cNvPr>
          <p:cNvSpPr/>
          <p:nvPr/>
        </p:nvSpPr>
        <p:spPr>
          <a:xfrm>
            <a:off x="5827298" y="5281492"/>
            <a:ext cx="1676397" cy="733927"/>
          </a:xfrm>
          <a:prstGeom prst="ellipse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50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</a:rPr>
              <a:t>Cluster3</a:t>
            </a:r>
            <a:endParaRPr kumimoji="1" lang="ja-JP" altLang="en-US" sz="1050" dirty="0">
              <a:solidFill>
                <a:schemeClr val="bg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0D199B7C-5231-9D42-8577-B27DCB5B1757}"/>
              </a:ext>
            </a:extLst>
          </p:cNvPr>
          <p:cNvCxnSpPr>
            <a:cxnSpLocks/>
            <a:stCxn id="17" idx="2"/>
            <a:endCxn id="20" idx="1"/>
          </p:cNvCxnSpPr>
          <p:nvPr/>
        </p:nvCxnSpPr>
        <p:spPr>
          <a:xfrm>
            <a:off x="3086093" y="4931443"/>
            <a:ext cx="1065812" cy="385338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図 24">
            <a:extLst>
              <a:ext uri="{FF2B5EF4-FFF2-40B4-BE49-F238E27FC236}">
                <a16:creationId xmlns:a16="http://schemas.microsoft.com/office/drawing/2014/main" id="{9467E815-EBDF-2149-A51C-B4A53AB1B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886" y="4292784"/>
            <a:ext cx="791059" cy="791059"/>
          </a:xfrm>
          <a:prstGeom prst="rect">
            <a:avLst/>
          </a:prstGeom>
        </p:spPr>
      </p:pic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DD037A12-AD97-D449-9D62-2C44A597279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3356811" y="4666743"/>
            <a:ext cx="2715990" cy="72223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4F9E7FCA-BAC5-A144-A4AC-8DF07397067F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3643338" y="4299779"/>
            <a:ext cx="1385870" cy="36696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8F43F34-3BAD-1A44-8114-70CB45AA2603}"/>
              </a:ext>
            </a:extLst>
          </p:cNvPr>
          <p:cNvSpPr txBox="1"/>
          <p:nvPr/>
        </p:nvSpPr>
        <p:spPr>
          <a:xfrm>
            <a:off x="6870036" y="4133347"/>
            <a:ext cx="16209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/>
              <a:t>分析対象文書ごとの、</a:t>
            </a:r>
            <a:endParaRPr lang="en-US" altLang="ja-JP" sz="1200" dirty="0"/>
          </a:p>
          <a:p>
            <a:r>
              <a:rPr kumimoji="1" lang="ja-JP" altLang="en-US" sz="1200"/>
              <a:t>単語ベクトル総和の</a:t>
            </a:r>
            <a:endParaRPr kumimoji="1" lang="en-US" altLang="ja-JP" sz="1200" dirty="0"/>
          </a:p>
          <a:p>
            <a:r>
              <a:rPr lang="ja-JP" altLang="en-US" sz="1200"/>
              <a:t>似ている文書ごとに</a:t>
            </a:r>
            <a:endParaRPr lang="en-US" altLang="ja-JP" sz="1200" dirty="0"/>
          </a:p>
          <a:p>
            <a:r>
              <a:rPr kumimoji="1" lang="ja-JP" altLang="en-US" sz="1200"/>
              <a:t>クラスタを作成する</a:t>
            </a:r>
            <a:endParaRPr kumimoji="1" lang="en-US" altLang="ja-JP" sz="1200" dirty="0"/>
          </a:p>
        </p:txBody>
      </p:sp>
      <p:sp>
        <p:nvSpPr>
          <p:cNvPr id="36" name="テキスト ボックス 2">
            <a:extLst>
              <a:ext uri="{FF2B5EF4-FFF2-40B4-BE49-F238E27FC236}">
                <a16:creationId xmlns:a16="http://schemas.microsoft.com/office/drawing/2014/main" id="{BF46A31C-989D-454F-805F-A5F2D62B9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638" y="169863"/>
            <a:ext cx="75713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r>
              <a:rPr lang="ja-JP" altLang="en-US" sz="3200" b="1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帳票分類用、単語ベクトル・モデル作成</a:t>
            </a:r>
            <a:endParaRPr lang="ja-JP" altLang="en-US" sz="3200" b="1" dirty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5F8A5A0-38F4-7D49-8FAA-A4525AB661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979" y="1407694"/>
            <a:ext cx="585560" cy="5855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5149621-CEAA-2946-A06E-FF26A6B92E64}"/>
              </a:ext>
            </a:extLst>
          </p:cNvPr>
          <p:cNvSpPr txBox="1"/>
          <p:nvPr/>
        </p:nvSpPr>
        <p:spPr>
          <a:xfrm>
            <a:off x="1804710" y="1839324"/>
            <a:ext cx="814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i="1" dirty="0" err="1"/>
              <a:t>CerveloX</a:t>
            </a:r>
            <a:endParaRPr kumimoji="1" lang="ja-JP" altLang="en-US" sz="1200" i="1"/>
          </a:p>
        </p:txBody>
      </p:sp>
      <p:sp>
        <p:nvSpPr>
          <p:cNvPr id="29" name="右矢印 28">
            <a:extLst>
              <a:ext uri="{FF2B5EF4-FFF2-40B4-BE49-F238E27FC236}">
                <a16:creationId xmlns:a16="http://schemas.microsoft.com/office/drawing/2014/main" id="{DB9AAF3E-66B1-4049-B3D7-4885BC123700}"/>
              </a:ext>
            </a:extLst>
          </p:cNvPr>
          <p:cNvSpPr/>
          <p:nvPr/>
        </p:nvSpPr>
        <p:spPr>
          <a:xfrm>
            <a:off x="1040498" y="1443792"/>
            <a:ext cx="432000" cy="2887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4009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A6E68840-03ED-A24C-B62A-2C2801947BF9}"/>
              </a:ext>
            </a:extLst>
          </p:cNvPr>
          <p:cNvGrpSpPr/>
          <p:nvPr/>
        </p:nvGrpSpPr>
        <p:grpSpPr>
          <a:xfrm>
            <a:off x="3081059" y="1358899"/>
            <a:ext cx="3122362" cy="4415589"/>
            <a:chOff x="1264959" y="1142999"/>
            <a:chExt cx="3122362" cy="4415589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C240B09-BB86-F246-9F82-7FD67E5D1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4959" y="1142999"/>
              <a:ext cx="3122362" cy="4415589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CCD68D17-C7E4-924A-8857-57B771B7C511}"/>
                </a:ext>
              </a:extLst>
            </p:cNvPr>
            <p:cNvSpPr/>
            <p:nvPr/>
          </p:nvSpPr>
          <p:spPr>
            <a:xfrm>
              <a:off x="1302774" y="4901381"/>
              <a:ext cx="3084547" cy="6572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 dirty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endParaRP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C4FE533-204E-7A4E-AB75-3CB0AF7ECD1C}"/>
                </a:ext>
              </a:extLst>
            </p:cNvPr>
            <p:cNvSpPr/>
            <p:nvPr/>
          </p:nvSpPr>
          <p:spPr>
            <a:xfrm>
              <a:off x="1278195" y="3814916"/>
              <a:ext cx="408037" cy="10864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 dirty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endParaRP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AECF73A5-537A-D349-B854-5231574E0D43}"/>
                </a:ext>
              </a:extLst>
            </p:cNvPr>
            <p:cNvSpPr/>
            <p:nvPr/>
          </p:nvSpPr>
          <p:spPr>
            <a:xfrm>
              <a:off x="3028336" y="2359744"/>
              <a:ext cx="468000" cy="2015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 dirty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AA2B75D6-9174-8145-BBCC-8160E6A3F0A0}"/>
                </a:ext>
              </a:extLst>
            </p:cNvPr>
            <p:cNvSpPr/>
            <p:nvPr/>
          </p:nvSpPr>
          <p:spPr>
            <a:xfrm>
              <a:off x="3628103" y="2349912"/>
              <a:ext cx="468000" cy="2030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 dirty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ACC68967-2861-6846-A77A-2F981AF0AEED}"/>
                </a:ext>
              </a:extLst>
            </p:cNvPr>
            <p:cNvSpPr/>
            <p:nvPr/>
          </p:nvSpPr>
          <p:spPr>
            <a:xfrm>
              <a:off x="3043088" y="4424514"/>
              <a:ext cx="468000" cy="246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 dirty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83199CF-FF63-A847-A61B-8DBF0BD7A8F0}"/>
                </a:ext>
              </a:extLst>
            </p:cNvPr>
            <p:cNvSpPr/>
            <p:nvPr/>
          </p:nvSpPr>
          <p:spPr>
            <a:xfrm>
              <a:off x="3033256" y="4697188"/>
              <a:ext cx="468000" cy="18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 dirty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76D2BAEF-099D-BE43-9A63-B856840C5CA1}"/>
                </a:ext>
              </a:extLst>
            </p:cNvPr>
            <p:cNvSpPr/>
            <p:nvPr/>
          </p:nvSpPr>
          <p:spPr>
            <a:xfrm>
              <a:off x="3618273" y="4395018"/>
              <a:ext cx="468000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 dirty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877921F3-000F-F747-B206-A02A90A2A5BC}"/>
                </a:ext>
              </a:extLst>
            </p:cNvPr>
            <p:cNvSpPr/>
            <p:nvPr/>
          </p:nvSpPr>
          <p:spPr>
            <a:xfrm>
              <a:off x="3638032" y="1902540"/>
              <a:ext cx="468000" cy="43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 dirty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endParaRPr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F7799E93-5825-6A42-896B-E63320D98AD5}"/>
                </a:ext>
              </a:extLst>
            </p:cNvPr>
            <p:cNvSpPr/>
            <p:nvPr/>
          </p:nvSpPr>
          <p:spPr>
            <a:xfrm>
              <a:off x="3043090" y="1725571"/>
              <a:ext cx="468000" cy="246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 dirty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endParaRPr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46CCB545-D55D-9F4F-AEA4-D014A1EA933A}"/>
                </a:ext>
              </a:extLst>
            </p:cNvPr>
            <p:cNvSpPr/>
            <p:nvPr/>
          </p:nvSpPr>
          <p:spPr>
            <a:xfrm>
              <a:off x="3052926" y="2035674"/>
              <a:ext cx="4680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 dirty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endParaRPr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36D446A0-C14F-0C49-8703-596B6FB9A6F6}"/>
                </a:ext>
              </a:extLst>
            </p:cNvPr>
            <p:cNvSpPr/>
            <p:nvPr/>
          </p:nvSpPr>
          <p:spPr>
            <a:xfrm>
              <a:off x="3043096" y="2202821"/>
              <a:ext cx="468000" cy="133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 dirty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endParaRPr>
            </a:p>
          </p:txBody>
        </p:sp>
      </p:grpSp>
      <p:sp>
        <p:nvSpPr>
          <p:cNvPr id="16" name="テキスト ボックス 2">
            <a:extLst>
              <a:ext uri="{FF2B5EF4-FFF2-40B4-BE49-F238E27FC236}">
                <a16:creationId xmlns:a16="http://schemas.microsoft.com/office/drawing/2014/main" id="{8B640B8F-664D-2B4D-96BD-D2BF661101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638" y="169863"/>
            <a:ext cx="75713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r>
              <a:rPr lang="ja-JP" altLang="en-US" sz="3200" b="1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帳票分類用、単語ベクトル・モデル作成</a:t>
            </a:r>
            <a:endParaRPr lang="ja-JP" altLang="en-US" sz="3200" b="1" dirty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7" name="左中かっこ 16">
            <a:extLst>
              <a:ext uri="{FF2B5EF4-FFF2-40B4-BE49-F238E27FC236}">
                <a16:creationId xmlns:a16="http://schemas.microsoft.com/office/drawing/2014/main" id="{B6256F10-22B5-8142-82D5-2524023531EB}"/>
              </a:ext>
            </a:extLst>
          </p:cNvPr>
          <p:cNvSpPr/>
          <p:nvPr/>
        </p:nvSpPr>
        <p:spPr>
          <a:xfrm>
            <a:off x="2400300" y="2081170"/>
            <a:ext cx="1044000" cy="3024000"/>
          </a:xfrm>
          <a:prstGeom prst="leftBrace">
            <a:avLst/>
          </a:prstGeom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左中かっこ 17">
            <a:extLst>
              <a:ext uri="{FF2B5EF4-FFF2-40B4-BE49-F238E27FC236}">
                <a16:creationId xmlns:a16="http://schemas.microsoft.com/office/drawing/2014/main" id="{43DE7732-2F9A-8440-B905-CF5191A7269C}"/>
              </a:ext>
            </a:extLst>
          </p:cNvPr>
          <p:cNvSpPr/>
          <p:nvPr/>
        </p:nvSpPr>
        <p:spPr>
          <a:xfrm>
            <a:off x="2413000" y="1611270"/>
            <a:ext cx="1044000" cy="360000"/>
          </a:xfrm>
          <a:prstGeom prst="leftBrace">
            <a:avLst/>
          </a:prstGeom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A19C497-3618-FC49-A31E-7E557D5935C7}"/>
              </a:ext>
            </a:extLst>
          </p:cNvPr>
          <p:cNvSpPr txBox="1"/>
          <p:nvPr/>
        </p:nvSpPr>
        <p:spPr>
          <a:xfrm>
            <a:off x="274725" y="2086643"/>
            <a:ext cx="2150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/>
              <a:t>テキストライン抽出（</a:t>
            </a:r>
            <a:r>
              <a:rPr kumimoji="1" lang="en-US" altLang="ja-JP" sz="1200" dirty="0"/>
              <a:t>Bounding Box</a:t>
            </a:r>
            <a:r>
              <a:rPr kumimoji="1" lang="ja-JP" altLang="en-US" sz="1200"/>
              <a:t>）を</a:t>
            </a:r>
            <a:r>
              <a:rPr lang="ja-JP" altLang="en-US" sz="1200"/>
              <a:t>行い、さらに活字</a:t>
            </a:r>
            <a:r>
              <a:rPr lang="en-US" altLang="ja-JP" sz="1200" dirty="0"/>
              <a:t>OCR</a:t>
            </a:r>
            <a:r>
              <a:rPr lang="ja-JP" altLang="en-US" sz="1200"/>
              <a:t>で文字認識を行う。</a:t>
            </a:r>
            <a:endParaRPr lang="en-US" altLang="ja-JP" sz="1200" dirty="0"/>
          </a:p>
          <a:p>
            <a:r>
              <a:rPr kumimoji="1" lang="ja-JP" altLang="en-US" sz="1200"/>
              <a:t>活字</a:t>
            </a:r>
            <a:r>
              <a:rPr kumimoji="1" lang="en-US" altLang="ja-JP" sz="1200" dirty="0"/>
              <a:t>OCR</a:t>
            </a:r>
            <a:r>
              <a:rPr kumimoji="1" lang="ja-JP" altLang="en-US" sz="1200"/>
              <a:t>で取り出したテキストの</a:t>
            </a:r>
            <a:r>
              <a:rPr lang="ja-JP" altLang="en-US" sz="1200"/>
              <a:t>ベクトル計算およびベクトル総和を</a:t>
            </a:r>
            <a:r>
              <a:rPr kumimoji="1" lang="ja-JP" altLang="en-US" sz="1200"/>
              <a:t>計算する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D571434-322A-A443-B766-C62CD89D253E}"/>
              </a:ext>
            </a:extLst>
          </p:cNvPr>
          <p:cNvSpPr/>
          <p:nvPr/>
        </p:nvSpPr>
        <p:spPr>
          <a:xfrm>
            <a:off x="5240244" y="1575174"/>
            <a:ext cx="751480" cy="3302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sp>
        <p:nvSpPr>
          <p:cNvPr id="22" name="角丸四角形吹き出し 21">
            <a:extLst>
              <a:ext uri="{FF2B5EF4-FFF2-40B4-BE49-F238E27FC236}">
                <a16:creationId xmlns:a16="http://schemas.microsoft.com/office/drawing/2014/main" id="{D5DFE13A-1E68-B64C-B83D-5A691058BFB2}"/>
              </a:ext>
            </a:extLst>
          </p:cNvPr>
          <p:cNvSpPr/>
          <p:nvPr/>
        </p:nvSpPr>
        <p:spPr>
          <a:xfrm>
            <a:off x="6593302" y="911051"/>
            <a:ext cx="2454445" cy="2469823"/>
          </a:xfrm>
          <a:prstGeom prst="wedgeRoundRectCallout">
            <a:avLst>
              <a:gd name="adj1" fmla="val -73601"/>
              <a:gd name="adj2" fmla="val -17531"/>
              <a:gd name="adj3" fmla="val 16667"/>
            </a:avLst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05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rPr>
              <a:t>会計年度ごとに異なる</a:t>
            </a:r>
            <a:endParaRPr kumimoji="1" lang="en-US" altLang="ja-JP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  <a:p>
            <a:r>
              <a:rPr lang="ja-JP" altLang="en-US" sz="105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rPr>
              <a:t>数値が記載される。</a:t>
            </a:r>
            <a:endParaRPr lang="en-US" altLang="ja-JP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  <a:p>
            <a:r>
              <a:rPr kumimoji="1" lang="ja-JP" altLang="en-US" sz="105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rPr>
              <a:t>単語ベクトルも異なる値となる。</a:t>
            </a:r>
            <a:endParaRPr kumimoji="1" lang="en-US" altLang="ja-JP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  <a:p>
            <a:endParaRPr lang="en-US" altLang="ja-JP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  <a:p>
            <a:r>
              <a:rPr kumimoji="1" lang="ja-JP" altLang="en-US" sz="105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rPr>
              <a:t>つまり会計数値が記載されない、フォームから取得した全単語ベクトル値の総和は、かなり近い値になるはず。全単語ベクトル総和には、わずかな違いがあり、この違いから基準値（相違の範囲）を設定したクラスターに分類</a:t>
            </a:r>
            <a:r>
              <a:rPr lang="ja-JP" altLang="en-US" sz="105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rPr>
              <a:t>できる？</a:t>
            </a:r>
            <a:endParaRPr kumimoji="1" lang="ja-JP" altLang="en-US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738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円/楕円 31">
            <a:extLst>
              <a:ext uri="{FF2B5EF4-FFF2-40B4-BE49-F238E27FC236}">
                <a16:creationId xmlns:a16="http://schemas.microsoft.com/office/drawing/2014/main" id="{3FA6C212-CE91-FE4D-A265-402494ACA533}"/>
              </a:ext>
            </a:extLst>
          </p:cNvPr>
          <p:cNvSpPr/>
          <p:nvPr/>
        </p:nvSpPr>
        <p:spPr>
          <a:xfrm>
            <a:off x="2693594" y="2617370"/>
            <a:ext cx="4585513" cy="22915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88779545-EEF0-9B46-8F41-810B19873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515" y="2307569"/>
            <a:ext cx="791059" cy="791059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3497A473-AE85-D845-AF1E-ECA8C7D18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772" y="2540183"/>
            <a:ext cx="791059" cy="791059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808C929-72D2-484B-99D0-9EEED320158B}"/>
              </a:ext>
            </a:extLst>
          </p:cNvPr>
          <p:cNvSpPr txBox="1"/>
          <p:nvPr/>
        </p:nvSpPr>
        <p:spPr>
          <a:xfrm>
            <a:off x="1411708" y="1791202"/>
            <a:ext cx="2763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分析対象帳票を、帳票判別クラスターに</a:t>
            </a:r>
            <a:endParaRPr kumimoji="1" lang="en-US" altLang="ja-JP" sz="1200" dirty="0"/>
          </a:p>
          <a:p>
            <a:r>
              <a:rPr lang="ja-JP" altLang="en-US" sz="1200"/>
              <a:t>問い合わせることで、この帳票が何かの</a:t>
            </a:r>
            <a:endParaRPr lang="en-US" altLang="ja-JP" sz="1200" dirty="0"/>
          </a:p>
          <a:p>
            <a:r>
              <a:rPr kumimoji="1" lang="ja-JP" altLang="en-US" sz="1200"/>
              <a:t>判断が可能となる。</a:t>
            </a:r>
            <a:endParaRPr kumimoji="1" lang="en-US" altLang="ja-JP" sz="1200" dirty="0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893C0A35-E129-8944-955D-087CEF61D697}"/>
              </a:ext>
            </a:extLst>
          </p:cNvPr>
          <p:cNvSpPr/>
          <p:nvPr/>
        </p:nvSpPr>
        <p:spPr>
          <a:xfrm>
            <a:off x="4187001" y="2692584"/>
            <a:ext cx="1913010" cy="861242"/>
          </a:xfrm>
          <a:prstGeom prst="ellipse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50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</a:rPr>
              <a:t>Cluster2</a:t>
            </a:r>
          </a:p>
          <a:p>
            <a:pPr algn="ctr"/>
            <a:r>
              <a:rPr kumimoji="1" lang="en-US" altLang="ja-JP" sz="1050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</a:rPr>
              <a:t>(</a:t>
            </a:r>
            <a:r>
              <a:rPr kumimoji="1" lang="en-US" altLang="ja-JP" sz="1050" dirty="0">
                <a:solidFill>
                  <a:srgbClr val="FF0000"/>
                </a:solidFill>
                <a:latin typeface="メイリオ" pitchFamily="50" charset="-128"/>
                <a:ea typeface="メイリオ" pitchFamily="50" charset="-128"/>
              </a:rPr>
              <a:t>ex..</a:t>
            </a:r>
            <a:r>
              <a:rPr kumimoji="1" lang="en-US" altLang="ja-JP" sz="1050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</a:rPr>
              <a:t> </a:t>
            </a:r>
            <a:r>
              <a:rPr lang="ja-JP" altLang="en-US" sz="105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</a:rPr>
              <a:t>貸借対照表）</a:t>
            </a:r>
            <a:endParaRPr kumimoji="1" lang="ja-JP" altLang="en-US" sz="1050" dirty="0">
              <a:solidFill>
                <a:schemeClr val="bg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sp>
        <p:nvSpPr>
          <p:cNvPr id="20" name="円/楕円 19">
            <a:extLst>
              <a:ext uri="{FF2B5EF4-FFF2-40B4-BE49-F238E27FC236}">
                <a16:creationId xmlns:a16="http://schemas.microsoft.com/office/drawing/2014/main" id="{03B76819-A500-3043-BA31-115EBF63C6FD}"/>
              </a:ext>
            </a:extLst>
          </p:cNvPr>
          <p:cNvSpPr/>
          <p:nvPr/>
        </p:nvSpPr>
        <p:spPr>
          <a:xfrm>
            <a:off x="2903269" y="3724155"/>
            <a:ext cx="1920896" cy="806119"/>
          </a:xfrm>
          <a:prstGeom prst="ellipse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50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</a:rPr>
              <a:t>Cluster1</a:t>
            </a:r>
          </a:p>
          <a:p>
            <a:pPr algn="ctr"/>
            <a:r>
              <a:rPr kumimoji="1" lang="en-US" altLang="ja-JP" sz="1050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</a:rPr>
              <a:t>(</a:t>
            </a:r>
            <a:r>
              <a:rPr kumimoji="1" lang="en-US" altLang="ja-JP" sz="1050" dirty="0">
                <a:solidFill>
                  <a:srgbClr val="FF0000"/>
                </a:solidFill>
                <a:latin typeface="メイリオ" pitchFamily="50" charset="-128"/>
                <a:ea typeface="メイリオ" pitchFamily="50" charset="-128"/>
              </a:rPr>
              <a:t>ex..</a:t>
            </a:r>
            <a:r>
              <a:rPr kumimoji="1" lang="en-US" altLang="ja-JP" sz="1050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</a:rPr>
              <a:t> </a:t>
            </a:r>
            <a:r>
              <a:rPr kumimoji="1" lang="ja-JP" altLang="en-US" sz="105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</a:rPr>
              <a:t>損益計算書）</a:t>
            </a:r>
            <a:endParaRPr kumimoji="1" lang="ja-JP" altLang="en-US" sz="1050" dirty="0">
              <a:solidFill>
                <a:schemeClr val="bg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sp>
        <p:nvSpPr>
          <p:cNvPr id="21" name="円/楕円 20">
            <a:extLst>
              <a:ext uri="{FF2B5EF4-FFF2-40B4-BE49-F238E27FC236}">
                <a16:creationId xmlns:a16="http://schemas.microsoft.com/office/drawing/2014/main" id="{7D61C8C6-9273-3A4B-8F68-7C959A5B2801}"/>
              </a:ext>
            </a:extLst>
          </p:cNvPr>
          <p:cNvSpPr/>
          <p:nvPr/>
        </p:nvSpPr>
        <p:spPr>
          <a:xfrm>
            <a:off x="4985091" y="3801611"/>
            <a:ext cx="1676397" cy="733927"/>
          </a:xfrm>
          <a:prstGeom prst="ellipse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50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</a:rPr>
              <a:t>Cluster3</a:t>
            </a:r>
            <a:endParaRPr kumimoji="1" lang="ja-JP" altLang="en-US" sz="1050" dirty="0">
              <a:solidFill>
                <a:schemeClr val="bg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0D199B7C-5231-9D42-8577-B27DCB5B1757}"/>
              </a:ext>
            </a:extLst>
          </p:cNvPr>
          <p:cNvCxnSpPr>
            <a:cxnSpLocks/>
            <a:stCxn id="17" idx="2"/>
            <a:endCxn id="20" idx="1"/>
          </p:cNvCxnSpPr>
          <p:nvPr/>
        </p:nvCxnSpPr>
        <p:spPr>
          <a:xfrm>
            <a:off x="2400302" y="3331242"/>
            <a:ext cx="784276" cy="510966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図 24">
            <a:extLst>
              <a:ext uri="{FF2B5EF4-FFF2-40B4-BE49-F238E27FC236}">
                <a16:creationId xmlns:a16="http://schemas.microsoft.com/office/drawing/2014/main" id="{9467E815-EBDF-2149-A51C-B4A53AB1B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095" y="2692583"/>
            <a:ext cx="791059" cy="791059"/>
          </a:xfrm>
          <a:prstGeom prst="rect">
            <a:avLst/>
          </a:prstGeom>
        </p:spPr>
      </p:pic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DD037A12-AD97-D449-9D62-2C44A597279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2693594" y="3186862"/>
            <a:ext cx="2537000" cy="72223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4F9E7FCA-BAC5-A144-A4AC-8DF07397067F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2899614" y="2923677"/>
            <a:ext cx="1287387" cy="199528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2">
            <a:extLst>
              <a:ext uri="{FF2B5EF4-FFF2-40B4-BE49-F238E27FC236}">
                <a16:creationId xmlns:a16="http://schemas.microsoft.com/office/drawing/2014/main" id="{BF46A31C-989D-454F-805F-A5F2D62B9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638" y="169863"/>
            <a:ext cx="75713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r>
              <a:rPr lang="ja-JP" altLang="en-US" sz="3200" b="1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帳票分類用、単語ベクトル・モデル作成</a:t>
            </a:r>
            <a:endParaRPr lang="ja-JP" altLang="en-US" sz="3200" b="1" dirty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8032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UC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 sz="1050" dirty="0">
            <a:solidFill>
              <a:schemeClr val="tx1"/>
            </a:solidFill>
            <a:latin typeface="メイリオ" pitchFamily="50" charset="-128"/>
            <a:ea typeface="メイリオ" pitchFamily="50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prstDash val="sys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LUCA</Template>
  <TotalTime>35186</TotalTime>
  <Words>1131</Words>
  <Application>Microsoft Office PowerPoint</Application>
  <PresentationFormat>A4 210 x 297 mm</PresentationFormat>
  <Paragraphs>289</Paragraphs>
  <Slides>11</Slides>
  <Notes>11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11</vt:i4>
      </vt:variant>
    </vt:vector>
  </HeadingPairs>
  <TitlesOfParts>
    <vt:vector size="21" baseType="lpstr">
      <vt:lpstr>Meiryo UI</vt:lpstr>
      <vt:lpstr>ＭＳ Ｐゴシック</vt:lpstr>
      <vt:lpstr>メイリオ</vt:lpstr>
      <vt:lpstr>游ゴシック</vt:lpstr>
      <vt:lpstr>Arial</vt:lpstr>
      <vt:lpstr>Calibri</vt:lpstr>
      <vt:lpstr>Tahoma</vt:lpstr>
      <vt:lpstr>Times New Roman</vt:lpstr>
      <vt:lpstr>LUCA</vt:lpstr>
      <vt:lpstr>1_Office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PGI_3</dc:title>
  <dc:creator>m-washi@primagest.co.jp</dc:creator>
  <cp:lastModifiedBy>綿貫 直志</cp:lastModifiedBy>
  <cp:revision>3180</cp:revision>
  <cp:lastPrinted>2017-05-19T08:47:34Z</cp:lastPrinted>
  <dcterms:created xsi:type="dcterms:W3CDTF">2012-04-13T06:06:08Z</dcterms:created>
  <dcterms:modified xsi:type="dcterms:W3CDTF">2019-05-21T00:27:25Z</dcterms:modified>
</cp:coreProperties>
</file>